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0" r:id="rId3"/>
    <p:sldId id="257" r:id="rId4"/>
    <p:sldId id="264" r:id="rId5"/>
    <p:sldId id="265" r:id="rId6"/>
    <p:sldId id="266" r:id="rId7"/>
    <p:sldId id="258" r:id="rId8"/>
    <p:sldId id="269" r:id="rId9"/>
    <p:sldId id="267" r:id="rId10"/>
    <p:sldId id="260" r:id="rId11"/>
    <p:sldId id="261" r:id="rId12"/>
    <p:sldId id="268" r:id="rId13"/>
    <p:sldId id="262" r:id="rId14"/>
    <p:sldId id="263"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3A6317-7EF3-43B6-B6C5-FFC234434DAE}" type="doc">
      <dgm:prSet loTypeId="urn:microsoft.com/office/officeart/2005/8/layout/list1" loCatId="list" qsTypeId="urn:microsoft.com/office/officeart/2005/8/quickstyle/3d3" qsCatId="3D" csTypeId="urn:microsoft.com/office/officeart/2005/8/colors/colorful1#1" csCatId="colorful" phldr="1"/>
      <dgm:spPr/>
      <dgm:t>
        <a:bodyPr/>
        <a:lstStyle/>
        <a:p>
          <a:endParaRPr lang="es-MX"/>
        </a:p>
      </dgm:t>
    </dgm:pt>
    <dgm:pt modelId="{03353694-1214-428F-AF03-E8DF91558453}">
      <dgm:prSet phldrT="[Texto]" custT="1"/>
      <dgm:spPr/>
      <dgm:t>
        <a:bodyPr/>
        <a:lstStyle/>
        <a:p>
          <a:r>
            <a:rPr lang="es-MX" sz="1100" dirty="0" smtClean="0"/>
            <a:t>1. Portada.</a:t>
          </a:r>
          <a:endParaRPr lang="es-MX" sz="1100" dirty="0"/>
        </a:p>
      </dgm:t>
    </dgm:pt>
    <dgm:pt modelId="{CE0AE9CF-27B3-4E1D-97C7-0B49018734C1}" type="parTrans" cxnId="{A8E4025E-7812-4F54-BF9A-E916FAF04615}">
      <dgm:prSet/>
      <dgm:spPr/>
      <dgm:t>
        <a:bodyPr/>
        <a:lstStyle/>
        <a:p>
          <a:endParaRPr lang="es-MX" sz="1100"/>
        </a:p>
      </dgm:t>
    </dgm:pt>
    <dgm:pt modelId="{7604D7F3-DA14-411D-8F34-D700629F0468}" type="sibTrans" cxnId="{A8E4025E-7812-4F54-BF9A-E916FAF04615}">
      <dgm:prSet/>
      <dgm:spPr/>
      <dgm:t>
        <a:bodyPr/>
        <a:lstStyle/>
        <a:p>
          <a:endParaRPr lang="es-MX" sz="1100"/>
        </a:p>
      </dgm:t>
    </dgm:pt>
    <dgm:pt modelId="{1F60D33B-C04E-434C-AC0D-567845741361}">
      <dgm:prSet phldrT="[Texto]" custT="1"/>
      <dgm:spPr>
        <a:solidFill>
          <a:schemeClr val="accent3">
            <a:lumMod val="75000"/>
          </a:schemeClr>
        </a:solidFill>
      </dgm:spPr>
      <dgm:t>
        <a:bodyPr/>
        <a:lstStyle/>
        <a:p>
          <a:r>
            <a:rPr lang="es-MX" sz="1100" dirty="0" smtClean="0"/>
            <a:t>2. Introducción.</a:t>
          </a:r>
          <a:endParaRPr lang="es-MX" sz="1100" dirty="0"/>
        </a:p>
      </dgm:t>
    </dgm:pt>
    <dgm:pt modelId="{8D737FCD-D215-4AB7-AB75-C5EC0E087524}" type="parTrans" cxnId="{1BDD356A-D87E-40D9-BEFD-E4536B478BE8}">
      <dgm:prSet/>
      <dgm:spPr/>
      <dgm:t>
        <a:bodyPr/>
        <a:lstStyle/>
        <a:p>
          <a:endParaRPr lang="es-MX" sz="1100"/>
        </a:p>
      </dgm:t>
    </dgm:pt>
    <dgm:pt modelId="{ADDC1E8A-8BAC-41C4-A523-FA790A4DD257}" type="sibTrans" cxnId="{1BDD356A-D87E-40D9-BEFD-E4536B478BE8}">
      <dgm:prSet/>
      <dgm:spPr/>
      <dgm:t>
        <a:bodyPr/>
        <a:lstStyle/>
        <a:p>
          <a:endParaRPr lang="es-MX" sz="1100"/>
        </a:p>
      </dgm:t>
    </dgm:pt>
    <dgm:pt modelId="{8CC1E581-0887-4AFD-8E1C-350A7E575984}">
      <dgm:prSet phldrT="[Texto]" custT="1"/>
      <dgm:spPr>
        <a:solidFill>
          <a:schemeClr val="accent3">
            <a:lumMod val="75000"/>
          </a:schemeClr>
        </a:solidFill>
      </dgm:spPr>
      <dgm:t>
        <a:bodyPr/>
        <a:lstStyle/>
        <a:p>
          <a:r>
            <a:rPr lang="es-MX" sz="1100" dirty="0" smtClean="0"/>
            <a:t>3. Planteamiento del Problema de Investigación.</a:t>
          </a:r>
          <a:endParaRPr lang="es-MX" sz="1100" dirty="0"/>
        </a:p>
      </dgm:t>
    </dgm:pt>
    <dgm:pt modelId="{84107D2B-E579-4FEC-9BA6-E8B87079CBA1}" type="parTrans" cxnId="{EA123840-582B-4CC1-B510-ED4C30DDA591}">
      <dgm:prSet/>
      <dgm:spPr/>
      <dgm:t>
        <a:bodyPr/>
        <a:lstStyle/>
        <a:p>
          <a:endParaRPr lang="es-MX" sz="1100"/>
        </a:p>
      </dgm:t>
    </dgm:pt>
    <dgm:pt modelId="{82BCB686-7D53-4487-B82C-8118842F1E6C}" type="sibTrans" cxnId="{EA123840-582B-4CC1-B510-ED4C30DDA591}">
      <dgm:prSet/>
      <dgm:spPr/>
      <dgm:t>
        <a:bodyPr/>
        <a:lstStyle/>
        <a:p>
          <a:endParaRPr lang="es-MX" sz="1100"/>
        </a:p>
      </dgm:t>
    </dgm:pt>
    <dgm:pt modelId="{58630651-076B-411E-B241-0760D01F83F7}">
      <dgm:prSet phldrT="[Texto]" custT="1"/>
      <dgm:spPr>
        <a:solidFill>
          <a:schemeClr val="accent5">
            <a:lumMod val="75000"/>
          </a:schemeClr>
        </a:solidFill>
      </dgm:spPr>
      <dgm:t>
        <a:bodyPr/>
        <a:lstStyle/>
        <a:p>
          <a:r>
            <a:rPr lang="es-MX" sz="1100" dirty="0" smtClean="0"/>
            <a:t>4. Índice de Marco Teórico.</a:t>
          </a:r>
          <a:endParaRPr lang="es-MX" sz="1100" dirty="0"/>
        </a:p>
      </dgm:t>
    </dgm:pt>
    <dgm:pt modelId="{32E5BF0F-6BA3-4125-8BF6-5F280D294036}" type="parTrans" cxnId="{16A40D92-6D34-4A78-BCC4-C8A043757C70}">
      <dgm:prSet/>
      <dgm:spPr/>
      <dgm:t>
        <a:bodyPr/>
        <a:lstStyle/>
        <a:p>
          <a:endParaRPr lang="es-MX" sz="1100"/>
        </a:p>
      </dgm:t>
    </dgm:pt>
    <dgm:pt modelId="{0DB0BD3E-DE4E-4BC3-8850-0660219F83F5}" type="sibTrans" cxnId="{16A40D92-6D34-4A78-BCC4-C8A043757C70}">
      <dgm:prSet/>
      <dgm:spPr/>
      <dgm:t>
        <a:bodyPr/>
        <a:lstStyle/>
        <a:p>
          <a:endParaRPr lang="es-MX" sz="1100"/>
        </a:p>
      </dgm:t>
    </dgm:pt>
    <dgm:pt modelId="{25362D35-8189-426D-A082-98E11654C612}">
      <dgm:prSet phldrT="[Texto]" custT="1"/>
      <dgm:spPr>
        <a:solidFill>
          <a:schemeClr val="accent6">
            <a:lumMod val="75000"/>
          </a:schemeClr>
        </a:solidFill>
      </dgm:spPr>
      <dgm:t>
        <a:bodyPr/>
        <a:lstStyle/>
        <a:p>
          <a:r>
            <a:rPr lang="es-MX" sz="1100" dirty="0" smtClean="0"/>
            <a:t>5. Propuesta Metodológica.</a:t>
          </a:r>
          <a:endParaRPr lang="es-MX" sz="1100" dirty="0"/>
        </a:p>
      </dgm:t>
    </dgm:pt>
    <dgm:pt modelId="{F826F1A7-FD2D-4BBE-8DAA-2A138336B1E1}" type="parTrans" cxnId="{FD392D07-C7AF-40A2-A43E-5AB41B0CB444}">
      <dgm:prSet/>
      <dgm:spPr/>
      <dgm:t>
        <a:bodyPr/>
        <a:lstStyle/>
        <a:p>
          <a:endParaRPr lang="es-MX" sz="1100"/>
        </a:p>
      </dgm:t>
    </dgm:pt>
    <dgm:pt modelId="{F8FBC2B2-BE42-469D-B69B-BC39AB9930FC}" type="sibTrans" cxnId="{FD392D07-C7AF-40A2-A43E-5AB41B0CB444}">
      <dgm:prSet/>
      <dgm:spPr/>
      <dgm:t>
        <a:bodyPr/>
        <a:lstStyle/>
        <a:p>
          <a:endParaRPr lang="es-MX" sz="1100"/>
        </a:p>
      </dgm:t>
    </dgm:pt>
    <dgm:pt modelId="{E566A039-6CFD-4D90-AFE1-914C38058949}">
      <dgm:prSet phldrT="[Texto]" custT="1"/>
      <dgm:spPr/>
      <dgm:t>
        <a:bodyPr/>
        <a:lstStyle/>
        <a:p>
          <a:r>
            <a:rPr lang="es-MX" sz="1100" dirty="0" smtClean="0"/>
            <a:t>6. Bibliografía tentativa.</a:t>
          </a:r>
          <a:endParaRPr lang="es-MX" sz="1100" dirty="0"/>
        </a:p>
      </dgm:t>
    </dgm:pt>
    <dgm:pt modelId="{0B9BAFD4-B590-41FE-BA9A-E2FB0901022F}" type="parTrans" cxnId="{F3E006B9-981F-452E-8E23-72843C644F6E}">
      <dgm:prSet/>
      <dgm:spPr/>
      <dgm:t>
        <a:bodyPr/>
        <a:lstStyle/>
        <a:p>
          <a:endParaRPr lang="es-MX" sz="1100"/>
        </a:p>
      </dgm:t>
    </dgm:pt>
    <dgm:pt modelId="{253AEEB8-C852-4EC4-BF1A-B9F23742904D}" type="sibTrans" cxnId="{F3E006B9-981F-452E-8E23-72843C644F6E}">
      <dgm:prSet/>
      <dgm:spPr/>
      <dgm:t>
        <a:bodyPr/>
        <a:lstStyle/>
        <a:p>
          <a:endParaRPr lang="es-MX" sz="1100"/>
        </a:p>
      </dgm:t>
    </dgm:pt>
    <dgm:pt modelId="{59780B41-C494-437D-AAAC-18364E2D54B2}">
      <dgm:prSet phldrT="[Texto]" custT="1">
        <dgm:style>
          <a:lnRef idx="0">
            <a:schemeClr val="accent4"/>
          </a:lnRef>
          <a:fillRef idx="3">
            <a:schemeClr val="accent4"/>
          </a:fillRef>
          <a:effectRef idx="3">
            <a:schemeClr val="accent4"/>
          </a:effectRef>
          <a:fontRef idx="minor">
            <a:schemeClr val="lt1"/>
          </a:fontRef>
        </dgm:style>
      </dgm:prSet>
      <dgm:spPr/>
      <dgm:t>
        <a:bodyPr/>
        <a:lstStyle/>
        <a:p>
          <a:r>
            <a:rPr lang="es-MX" sz="1100" dirty="0" smtClean="0"/>
            <a:t>7. Cronograma.</a:t>
          </a:r>
          <a:endParaRPr lang="es-MX" sz="1100" dirty="0"/>
        </a:p>
      </dgm:t>
    </dgm:pt>
    <dgm:pt modelId="{AB0A0FF7-C967-4051-BEA9-D6E54DCADFB9}" type="parTrans" cxnId="{5DB4357A-461D-496B-AAF9-A9DCA507D87A}">
      <dgm:prSet/>
      <dgm:spPr/>
      <dgm:t>
        <a:bodyPr/>
        <a:lstStyle/>
        <a:p>
          <a:endParaRPr lang="es-MX" sz="1100"/>
        </a:p>
      </dgm:t>
    </dgm:pt>
    <dgm:pt modelId="{62E4B6A4-24CD-4C1C-A161-6D4873C96EDC}" type="sibTrans" cxnId="{5DB4357A-461D-496B-AAF9-A9DCA507D87A}">
      <dgm:prSet/>
      <dgm:spPr/>
      <dgm:t>
        <a:bodyPr/>
        <a:lstStyle/>
        <a:p>
          <a:endParaRPr lang="es-MX" sz="1100"/>
        </a:p>
      </dgm:t>
    </dgm:pt>
    <dgm:pt modelId="{C5BAD13D-1C99-40EC-A438-A920E8071C0E}">
      <dgm:prSet phldrT="[Texto]" custT="1"/>
      <dgm:spPr>
        <a:noFill/>
      </dgm:spPr>
      <dgm:t>
        <a:bodyPr/>
        <a:lstStyle/>
        <a:p>
          <a:r>
            <a:rPr lang="es-MX" sz="1100" dirty="0" smtClean="0"/>
            <a:t>Magnitud y Trascendencia.</a:t>
          </a:r>
          <a:endParaRPr lang="es-MX" sz="1100" dirty="0"/>
        </a:p>
      </dgm:t>
    </dgm:pt>
    <dgm:pt modelId="{09806887-24D8-452D-903D-582EDA0DE637}" type="parTrans" cxnId="{76018796-7602-4BF9-9EB0-FDF586D737CC}">
      <dgm:prSet/>
      <dgm:spPr/>
      <dgm:t>
        <a:bodyPr/>
        <a:lstStyle/>
        <a:p>
          <a:endParaRPr lang="es-MX" sz="1100"/>
        </a:p>
      </dgm:t>
    </dgm:pt>
    <dgm:pt modelId="{7C8F3082-C6F5-4D8D-8AE7-6510C6C58B1A}" type="sibTrans" cxnId="{76018796-7602-4BF9-9EB0-FDF586D737CC}">
      <dgm:prSet/>
      <dgm:spPr/>
      <dgm:t>
        <a:bodyPr/>
        <a:lstStyle/>
        <a:p>
          <a:endParaRPr lang="es-MX" sz="1100"/>
        </a:p>
      </dgm:t>
    </dgm:pt>
    <dgm:pt modelId="{A8AF6AB0-FFBF-49A4-98BA-C518CE2DE1D0}">
      <dgm:prSet phldrT="[Texto]" custT="1"/>
      <dgm:spPr>
        <a:noFill/>
      </dgm:spPr>
      <dgm:t>
        <a:bodyPr/>
        <a:lstStyle/>
        <a:p>
          <a:r>
            <a:rPr lang="es-MX" sz="1100" b="0" dirty="0" smtClean="0">
              <a:latin typeface="+mn-lt"/>
            </a:rPr>
            <a:t>Tipo de Investigación.</a:t>
          </a:r>
          <a:endParaRPr lang="es-MX" sz="1100" b="0" dirty="0">
            <a:latin typeface="+mn-lt"/>
          </a:endParaRPr>
        </a:p>
      </dgm:t>
    </dgm:pt>
    <dgm:pt modelId="{AF31E504-27F0-4CA8-B78D-32D99512EF7F}" type="parTrans" cxnId="{2B7F0012-CE38-4B81-AC7D-EEDDCCA00826}">
      <dgm:prSet/>
      <dgm:spPr/>
      <dgm:t>
        <a:bodyPr/>
        <a:lstStyle/>
        <a:p>
          <a:endParaRPr lang="es-MX" sz="1100"/>
        </a:p>
      </dgm:t>
    </dgm:pt>
    <dgm:pt modelId="{2F3AF328-2AD4-4AE0-AB87-DA131CA09DE0}" type="sibTrans" cxnId="{2B7F0012-CE38-4B81-AC7D-EEDDCCA00826}">
      <dgm:prSet/>
      <dgm:spPr/>
      <dgm:t>
        <a:bodyPr/>
        <a:lstStyle/>
        <a:p>
          <a:endParaRPr lang="es-MX" sz="1100"/>
        </a:p>
      </dgm:t>
    </dgm:pt>
    <dgm:pt modelId="{0EB102C6-4709-4372-BED1-0B5C23CAAB36}">
      <dgm:prSet custT="1"/>
      <dgm:spPr>
        <a:noFill/>
      </dgm:spPr>
      <dgm:t>
        <a:bodyPr/>
        <a:lstStyle/>
        <a:p>
          <a:r>
            <a:rPr lang="es-MX" sz="1100" b="0" dirty="0" smtClean="0">
              <a:latin typeface="+mn-lt"/>
            </a:rPr>
            <a:t>Procedimiento.</a:t>
          </a:r>
          <a:endParaRPr lang="es-MX" sz="1100" b="0" dirty="0">
            <a:latin typeface="+mn-lt"/>
          </a:endParaRPr>
        </a:p>
      </dgm:t>
    </dgm:pt>
    <dgm:pt modelId="{71264936-70E1-450B-BF71-21E6CFDDE9EB}" type="parTrans" cxnId="{813E62DF-478B-493E-BD93-26F48F1CE493}">
      <dgm:prSet/>
      <dgm:spPr/>
      <dgm:t>
        <a:bodyPr/>
        <a:lstStyle/>
        <a:p>
          <a:endParaRPr lang="es-MX" sz="1100"/>
        </a:p>
      </dgm:t>
    </dgm:pt>
    <dgm:pt modelId="{FA8BC9C1-11D5-4C8A-A99D-8630723DDE5F}" type="sibTrans" cxnId="{813E62DF-478B-493E-BD93-26F48F1CE493}">
      <dgm:prSet/>
      <dgm:spPr/>
      <dgm:t>
        <a:bodyPr/>
        <a:lstStyle/>
        <a:p>
          <a:endParaRPr lang="es-MX" sz="1100"/>
        </a:p>
      </dgm:t>
    </dgm:pt>
    <dgm:pt modelId="{EF26F39E-14F8-411A-A83C-FDCC206C9BF6}">
      <dgm:prSet phldrT="[Texto]" custT="1"/>
      <dgm:spPr>
        <a:noFill/>
      </dgm:spPr>
      <dgm:t>
        <a:bodyPr/>
        <a:lstStyle/>
        <a:p>
          <a:r>
            <a:rPr lang="es-MX" sz="1100" b="0" dirty="0" smtClean="0">
              <a:latin typeface="+mn-lt"/>
            </a:rPr>
            <a:t>Antecedentes DE INVESTIGACIÓN.</a:t>
          </a:r>
          <a:endParaRPr lang="es-MX" sz="1100" b="0" dirty="0">
            <a:latin typeface="+mn-lt"/>
          </a:endParaRPr>
        </a:p>
      </dgm:t>
    </dgm:pt>
    <dgm:pt modelId="{38795544-22FE-482F-92A2-40D42F8CC2CE}" type="parTrans" cxnId="{30A86FEA-887C-414B-9EC8-0ED3B7B8ECC4}">
      <dgm:prSet/>
      <dgm:spPr/>
      <dgm:t>
        <a:bodyPr/>
        <a:lstStyle/>
        <a:p>
          <a:endParaRPr lang="es-MX" sz="1100"/>
        </a:p>
      </dgm:t>
    </dgm:pt>
    <dgm:pt modelId="{11E55108-D7BF-4990-A925-20A8E8A29228}" type="sibTrans" cxnId="{30A86FEA-887C-414B-9EC8-0ED3B7B8ECC4}">
      <dgm:prSet/>
      <dgm:spPr/>
      <dgm:t>
        <a:bodyPr/>
        <a:lstStyle/>
        <a:p>
          <a:endParaRPr lang="es-MX" sz="1100"/>
        </a:p>
      </dgm:t>
    </dgm:pt>
    <dgm:pt modelId="{C8C2CEE1-F120-490C-9C40-5C8FE0207A32}">
      <dgm:prSet custT="1"/>
      <dgm:spPr>
        <a:noFill/>
      </dgm:spPr>
      <dgm:t>
        <a:bodyPr/>
        <a:lstStyle/>
        <a:p>
          <a:r>
            <a:rPr lang="es-MX" sz="1100" b="0" dirty="0" smtClean="0">
              <a:latin typeface="+mn-lt"/>
            </a:rPr>
            <a:t>Pregunta de Investigación.</a:t>
          </a:r>
          <a:endParaRPr lang="es-MX" sz="1100" b="0" dirty="0">
            <a:latin typeface="+mn-lt"/>
          </a:endParaRPr>
        </a:p>
      </dgm:t>
    </dgm:pt>
    <dgm:pt modelId="{EDE46B8E-8106-4571-9E1C-30D865F42D93}" type="parTrans" cxnId="{A56D7FCA-72E8-493F-ACEC-2A2D68FD839A}">
      <dgm:prSet/>
      <dgm:spPr/>
      <dgm:t>
        <a:bodyPr/>
        <a:lstStyle/>
        <a:p>
          <a:endParaRPr lang="es-MX" sz="1100"/>
        </a:p>
      </dgm:t>
    </dgm:pt>
    <dgm:pt modelId="{E4FDA3E5-3DE2-48AA-808A-3D2F2A268524}" type="sibTrans" cxnId="{A56D7FCA-72E8-493F-ACEC-2A2D68FD839A}">
      <dgm:prSet/>
      <dgm:spPr/>
      <dgm:t>
        <a:bodyPr/>
        <a:lstStyle/>
        <a:p>
          <a:endParaRPr lang="es-MX" sz="1100"/>
        </a:p>
      </dgm:t>
    </dgm:pt>
    <dgm:pt modelId="{39571F82-CC3E-4090-A437-F6281C0DA83E}">
      <dgm:prSet custT="1"/>
      <dgm:spPr>
        <a:noFill/>
      </dgm:spPr>
      <dgm:t>
        <a:bodyPr/>
        <a:lstStyle/>
        <a:p>
          <a:r>
            <a:rPr lang="es-MX" sz="1100" b="0" dirty="0" smtClean="0">
              <a:latin typeface="+mn-lt"/>
            </a:rPr>
            <a:t>Objetivo y propósito de Investigación.</a:t>
          </a:r>
          <a:endParaRPr lang="es-MX" sz="1100" b="0" dirty="0">
            <a:latin typeface="+mn-lt"/>
          </a:endParaRPr>
        </a:p>
      </dgm:t>
    </dgm:pt>
    <dgm:pt modelId="{EEFA6424-E63C-49DC-89AF-7BE71A20674B}" type="parTrans" cxnId="{7EEC7DB9-E473-40F3-A042-4BBF11F44258}">
      <dgm:prSet/>
      <dgm:spPr/>
      <dgm:t>
        <a:bodyPr/>
        <a:lstStyle/>
        <a:p>
          <a:endParaRPr lang="es-MX" sz="1100"/>
        </a:p>
      </dgm:t>
    </dgm:pt>
    <dgm:pt modelId="{5E51A6E7-0AE0-4E61-BAB5-239C180F7B4E}" type="sibTrans" cxnId="{7EEC7DB9-E473-40F3-A042-4BBF11F44258}">
      <dgm:prSet/>
      <dgm:spPr/>
      <dgm:t>
        <a:bodyPr/>
        <a:lstStyle/>
        <a:p>
          <a:endParaRPr lang="es-MX" sz="1100"/>
        </a:p>
      </dgm:t>
    </dgm:pt>
    <dgm:pt modelId="{0DF7AC32-6196-4B9C-9730-EB6ED61D4D52}">
      <dgm:prSet custT="1"/>
      <dgm:spPr>
        <a:noFill/>
      </dgm:spPr>
      <dgm:t>
        <a:bodyPr/>
        <a:lstStyle/>
        <a:p>
          <a:r>
            <a:rPr lang="es-MX" sz="1100" b="0" dirty="0" smtClean="0">
              <a:latin typeface="+mn-lt"/>
            </a:rPr>
            <a:t>Hipótesis.</a:t>
          </a:r>
          <a:endParaRPr lang="es-MX" sz="1100" b="0" dirty="0">
            <a:latin typeface="+mn-lt"/>
          </a:endParaRPr>
        </a:p>
      </dgm:t>
    </dgm:pt>
    <dgm:pt modelId="{0F38D0D9-4B53-4435-9457-735A32EB73FA}" type="parTrans" cxnId="{E79C746B-C64D-442B-BCD8-51BE4A2499FF}">
      <dgm:prSet/>
      <dgm:spPr/>
      <dgm:t>
        <a:bodyPr/>
        <a:lstStyle/>
        <a:p>
          <a:endParaRPr lang="es-MX" sz="1100"/>
        </a:p>
      </dgm:t>
    </dgm:pt>
    <dgm:pt modelId="{B27B33B5-B9F5-4AD7-BDF1-1FD7DD022C90}" type="sibTrans" cxnId="{E79C746B-C64D-442B-BCD8-51BE4A2499FF}">
      <dgm:prSet/>
      <dgm:spPr/>
      <dgm:t>
        <a:bodyPr/>
        <a:lstStyle/>
        <a:p>
          <a:endParaRPr lang="es-MX" sz="1100"/>
        </a:p>
      </dgm:t>
    </dgm:pt>
    <dgm:pt modelId="{5E03EB34-2A58-4867-91B9-24174C422F5A}">
      <dgm:prSet custT="1"/>
      <dgm:spPr>
        <a:noFill/>
      </dgm:spPr>
      <dgm:t>
        <a:bodyPr/>
        <a:lstStyle/>
        <a:p>
          <a:r>
            <a:rPr lang="es-MX" sz="1100" b="0" dirty="0" smtClean="0">
              <a:latin typeface="+mn-lt"/>
            </a:rPr>
            <a:t>Justificación de la Investigación.</a:t>
          </a:r>
          <a:endParaRPr lang="es-MX" sz="1100" b="0" dirty="0">
            <a:latin typeface="+mn-lt"/>
          </a:endParaRPr>
        </a:p>
      </dgm:t>
    </dgm:pt>
    <dgm:pt modelId="{0CC9BD15-A0B9-42BE-A62F-F5AC667CCF55}" type="parTrans" cxnId="{C799DFC0-20C9-4B41-843D-03FA02CCF260}">
      <dgm:prSet/>
      <dgm:spPr/>
      <dgm:t>
        <a:bodyPr/>
        <a:lstStyle/>
        <a:p>
          <a:endParaRPr lang="es-MX" sz="1100"/>
        </a:p>
      </dgm:t>
    </dgm:pt>
    <dgm:pt modelId="{B8D77A02-675F-4E6A-AC56-FD5331D51F2C}" type="sibTrans" cxnId="{C799DFC0-20C9-4B41-843D-03FA02CCF260}">
      <dgm:prSet/>
      <dgm:spPr/>
      <dgm:t>
        <a:bodyPr/>
        <a:lstStyle/>
        <a:p>
          <a:endParaRPr lang="es-MX" sz="1100"/>
        </a:p>
      </dgm:t>
    </dgm:pt>
    <dgm:pt modelId="{F1AA1E2B-6AC3-47D8-BDF8-F0A9CCA37466}">
      <dgm:prSet phldrT="[Texto]" custT="1"/>
      <dgm:spPr>
        <a:noFill/>
      </dgm:spPr>
      <dgm:t>
        <a:bodyPr/>
        <a:lstStyle/>
        <a:p>
          <a:r>
            <a:rPr lang="es-MX" sz="1100" dirty="0"/>
            <a:t>Presentación del trabajo.</a:t>
          </a:r>
        </a:p>
      </dgm:t>
    </dgm:pt>
    <dgm:pt modelId="{6150AB74-8463-4386-8B53-C2886BD5205D}" type="parTrans" cxnId="{A913CBFE-45D8-4015-BEE5-7549ADA45AD3}">
      <dgm:prSet/>
      <dgm:spPr/>
      <dgm:t>
        <a:bodyPr/>
        <a:lstStyle/>
        <a:p>
          <a:endParaRPr lang="es-MX"/>
        </a:p>
      </dgm:t>
    </dgm:pt>
    <dgm:pt modelId="{11BBD068-70BF-4AE4-A6D3-AE5391D89D43}" type="sibTrans" cxnId="{A913CBFE-45D8-4015-BEE5-7549ADA45AD3}">
      <dgm:prSet/>
      <dgm:spPr/>
      <dgm:t>
        <a:bodyPr/>
        <a:lstStyle/>
        <a:p>
          <a:endParaRPr lang="es-MX"/>
        </a:p>
      </dgm:t>
    </dgm:pt>
    <dgm:pt modelId="{26E04C26-405C-44BD-8787-D97AD4CE163D}" type="pres">
      <dgm:prSet presAssocID="{A63A6317-7EF3-43B6-B6C5-FFC234434DAE}" presName="linear" presStyleCnt="0">
        <dgm:presLayoutVars>
          <dgm:dir/>
          <dgm:animLvl val="lvl"/>
          <dgm:resizeHandles val="exact"/>
        </dgm:presLayoutVars>
      </dgm:prSet>
      <dgm:spPr/>
      <dgm:t>
        <a:bodyPr/>
        <a:lstStyle/>
        <a:p>
          <a:endParaRPr lang="es-MX"/>
        </a:p>
      </dgm:t>
    </dgm:pt>
    <dgm:pt modelId="{E7CA4FD9-2A76-4702-99B0-6BBCA20A9E05}" type="pres">
      <dgm:prSet presAssocID="{03353694-1214-428F-AF03-E8DF91558453}" presName="parentLin" presStyleCnt="0"/>
      <dgm:spPr/>
      <dgm:t>
        <a:bodyPr/>
        <a:lstStyle/>
        <a:p>
          <a:endParaRPr lang="es-MX"/>
        </a:p>
      </dgm:t>
    </dgm:pt>
    <dgm:pt modelId="{7A361EE0-3F13-4CE1-8916-5125F3E38253}" type="pres">
      <dgm:prSet presAssocID="{03353694-1214-428F-AF03-E8DF91558453}" presName="parentLeftMargin" presStyleLbl="node1" presStyleIdx="0" presStyleCnt="7"/>
      <dgm:spPr/>
      <dgm:t>
        <a:bodyPr/>
        <a:lstStyle/>
        <a:p>
          <a:endParaRPr lang="es-MX"/>
        </a:p>
      </dgm:t>
    </dgm:pt>
    <dgm:pt modelId="{03FEAEEB-BBFF-4186-B03D-D22E692092C8}" type="pres">
      <dgm:prSet presAssocID="{03353694-1214-428F-AF03-E8DF91558453}" presName="parentText" presStyleLbl="node1" presStyleIdx="0" presStyleCnt="7">
        <dgm:presLayoutVars>
          <dgm:chMax val="0"/>
          <dgm:bulletEnabled val="1"/>
        </dgm:presLayoutVars>
      </dgm:prSet>
      <dgm:spPr/>
      <dgm:t>
        <a:bodyPr/>
        <a:lstStyle/>
        <a:p>
          <a:endParaRPr lang="es-MX"/>
        </a:p>
      </dgm:t>
    </dgm:pt>
    <dgm:pt modelId="{9A32D976-61AB-44D2-B78F-933221E32DA7}" type="pres">
      <dgm:prSet presAssocID="{03353694-1214-428F-AF03-E8DF91558453}" presName="negativeSpace" presStyleCnt="0"/>
      <dgm:spPr/>
      <dgm:t>
        <a:bodyPr/>
        <a:lstStyle/>
        <a:p>
          <a:endParaRPr lang="es-MX"/>
        </a:p>
      </dgm:t>
    </dgm:pt>
    <dgm:pt modelId="{7D4F2FD6-03DF-46EE-B128-E8893BED6AE0}" type="pres">
      <dgm:prSet presAssocID="{03353694-1214-428F-AF03-E8DF91558453}" presName="childText" presStyleLbl="conFgAcc1" presStyleIdx="0" presStyleCnt="7" custLinFactY="-59320" custLinFactNeighborY="-100000">
        <dgm:presLayoutVars>
          <dgm:bulletEnabled val="1"/>
        </dgm:presLayoutVars>
      </dgm:prSet>
      <dgm:spPr/>
      <dgm:t>
        <a:bodyPr/>
        <a:lstStyle/>
        <a:p>
          <a:endParaRPr lang="es-MX"/>
        </a:p>
      </dgm:t>
    </dgm:pt>
    <dgm:pt modelId="{BF1D3D81-5A2D-4BEB-AA21-4A7762447012}" type="pres">
      <dgm:prSet presAssocID="{7604D7F3-DA14-411D-8F34-D700629F0468}" presName="spaceBetweenRectangles" presStyleCnt="0"/>
      <dgm:spPr/>
      <dgm:t>
        <a:bodyPr/>
        <a:lstStyle/>
        <a:p>
          <a:endParaRPr lang="es-MX"/>
        </a:p>
      </dgm:t>
    </dgm:pt>
    <dgm:pt modelId="{D1A454FC-7C8B-49E8-B615-7BE48894B234}" type="pres">
      <dgm:prSet presAssocID="{1F60D33B-C04E-434C-AC0D-567845741361}" presName="parentLin" presStyleCnt="0"/>
      <dgm:spPr/>
      <dgm:t>
        <a:bodyPr/>
        <a:lstStyle/>
        <a:p>
          <a:endParaRPr lang="es-MX"/>
        </a:p>
      </dgm:t>
    </dgm:pt>
    <dgm:pt modelId="{74DD6AFD-A726-4170-AD6D-6C04FCEE1ACE}" type="pres">
      <dgm:prSet presAssocID="{1F60D33B-C04E-434C-AC0D-567845741361}" presName="parentLeftMargin" presStyleLbl="node1" presStyleIdx="0" presStyleCnt="7"/>
      <dgm:spPr/>
      <dgm:t>
        <a:bodyPr/>
        <a:lstStyle/>
        <a:p>
          <a:endParaRPr lang="es-MX"/>
        </a:p>
      </dgm:t>
    </dgm:pt>
    <dgm:pt modelId="{A97BAAB9-699A-4F85-B83E-CB0DD7A50C19}" type="pres">
      <dgm:prSet presAssocID="{1F60D33B-C04E-434C-AC0D-567845741361}" presName="parentText" presStyleLbl="node1" presStyleIdx="1" presStyleCnt="7">
        <dgm:presLayoutVars>
          <dgm:chMax val="0"/>
          <dgm:bulletEnabled val="1"/>
        </dgm:presLayoutVars>
      </dgm:prSet>
      <dgm:spPr/>
      <dgm:t>
        <a:bodyPr/>
        <a:lstStyle/>
        <a:p>
          <a:endParaRPr lang="es-MX"/>
        </a:p>
      </dgm:t>
    </dgm:pt>
    <dgm:pt modelId="{F84D3839-2B8F-4DAB-9FFB-987DCB3F4A8C}" type="pres">
      <dgm:prSet presAssocID="{1F60D33B-C04E-434C-AC0D-567845741361}" presName="negativeSpace" presStyleCnt="0"/>
      <dgm:spPr/>
      <dgm:t>
        <a:bodyPr/>
        <a:lstStyle/>
        <a:p>
          <a:endParaRPr lang="es-MX"/>
        </a:p>
      </dgm:t>
    </dgm:pt>
    <dgm:pt modelId="{E871C0CA-5891-40A8-8BCA-0779FCBDE6B0}" type="pres">
      <dgm:prSet presAssocID="{1F60D33B-C04E-434C-AC0D-567845741361}" presName="childText" presStyleLbl="conFgAcc1" presStyleIdx="1" presStyleCnt="7">
        <dgm:presLayoutVars>
          <dgm:bulletEnabled val="1"/>
        </dgm:presLayoutVars>
      </dgm:prSet>
      <dgm:spPr/>
      <dgm:t>
        <a:bodyPr/>
        <a:lstStyle/>
        <a:p>
          <a:endParaRPr lang="es-MX"/>
        </a:p>
      </dgm:t>
    </dgm:pt>
    <dgm:pt modelId="{9FE73D18-A4D1-4EB0-A57C-88ECFA279555}" type="pres">
      <dgm:prSet presAssocID="{ADDC1E8A-8BAC-41C4-A523-FA790A4DD257}" presName="spaceBetweenRectangles" presStyleCnt="0"/>
      <dgm:spPr/>
      <dgm:t>
        <a:bodyPr/>
        <a:lstStyle/>
        <a:p>
          <a:endParaRPr lang="es-MX"/>
        </a:p>
      </dgm:t>
    </dgm:pt>
    <dgm:pt modelId="{E63A7E0A-C706-4510-9331-284ED7F617AD}" type="pres">
      <dgm:prSet presAssocID="{8CC1E581-0887-4AFD-8E1C-350A7E575984}" presName="parentLin" presStyleCnt="0"/>
      <dgm:spPr/>
      <dgm:t>
        <a:bodyPr/>
        <a:lstStyle/>
        <a:p>
          <a:endParaRPr lang="es-MX"/>
        </a:p>
      </dgm:t>
    </dgm:pt>
    <dgm:pt modelId="{83A1D49F-1A92-4107-A7A7-2398BB552C26}" type="pres">
      <dgm:prSet presAssocID="{8CC1E581-0887-4AFD-8E1C-350A7E575984}" presName="parentLeftMargin" presStyleLbl="node1" presStyleIdx="1" presStyleCnt="7"/>
      <dgm:spPr/>
      <dgm:t>
        <a:bodyPr/>
        <a:lstStyle/>
        <a:p>
          <a:endParaRPr lang="es-MX"/>
        </a:p>
      </dgm:t>
    </dgm:pt>
    <dgm:pt modelId="{54F46A34-392B-46C2-BEE4-744DB785FD38}" type="pres">
      <dgm:prSet presAssocID="{8CC1E581-0887-4AFD-8E1C-350A7E575984}" presName="parentText" presStyleLbl="node1" presStyleIdx="2" presStyleCnt="7" custScaleX="125510">
        <dgm:presLayoutVars>
          <dgm:chMax val="0"/>
          <dgm:bulletEnabled val="1"/>
        </dgm:presLayoutVars>
      </dgm:prSet>
      <dgm:spPr/>
      <dgm:t>
        <a:bodyPr/>
        <a:lstStyle/>
        <a:p>
          <a:endParaRPr lang="es-MX"/>
        </a:p>
      </dgm:t>
    </dgm:pt>
    <dgm:pt modelId="{4480DF4D-0648-4435-B568-D9C3A250BB83}" type="pres">
      <dgm:prSet presAssocID="{8CC1E581-0887-4AFD-8E1C-350A7E575984}" presName="negativeSpace" presStyleCnt="0"/>
      <dgm:spPr/>
      <dgm:t>
        <a:bodyPr/>
        <a:lstStyle/>
        <a:p>
          <a:endParaRPr lang="es-MX"/>
        </a:p>
      </dgm:t>
    </dgm:pt>
    <dgm:pt modelId="{DE180F5E-1034-4465-A920-92D018421950}" type="pres">
      <dgm:prSet presAssocID="{8CC1E581-0887-4AFD-8E1C-350A7E575984}" presName="childText" presStyleLbl="conFgAcc1" presStyleIdx="2" presStyleCnt="7" custLinFactNeighborX="1786">
        <dgm:presLayoutVars>
          <dgm:bulletEnabled val="1"/>
        </dgm:presLayoutVars>
      </dgm:prSet>
      <dgm:spPr/>
      <dgm:t>
        <a:bodyPr/>
        <a:lstStyle/>
        <a:p>
          <a:endParaRPr lang="es-MX"/>
        </a:p>
      </dgm:t>
    </dgm:pt>
    <dgm:pt modelId="{AA43B301-3B01-4D3F-A2B4-60CCDBDD7E2A}" type="pres">
      <dgm:prSet presAssocID="{82BCB686-7D53-4487-B82C-8118842F1E6C}" presName="spaceBetweenRectangles" presStyleCnt="0"/>
      <dgm:spPr/>
      <dgm:t>
        <a:bodyPr/>
        <a:lstStyle/>
        <a:p>
          <a:endParaRPr lang="es-MX"/>
        </a:p>
      </dgm:t>
    </dgm:pt>
    <dgm:pt modelId="{195D7846-FAAC-4868-9ED9-C862D01BCDA7}" type="pres">
      <dgm:prSet presAssocID="{58630651-076B-411E-B241-0760D01F83F7}" presName="parentLin" presStyleCnt="0"/>
      <dgm:spPr/>
      <dgm:t>
        <a:bodyPr/>
        <a:lstStyle/>
        <a:p>
          <a:endParaRPr lang="es-MX"/>
        </a:p>
      </dgm:t>
    </dgm:pt>
    <dgm:pt modelId="{F7B987C1-610C-4189-B90C-BE5F6D6591CB}" type="pres">
      <dgm:prSet presAssocID="{58630651-076B-411E-B241-0760D01F83F7}" presName="parentLeftMargin" presStyleLbl="node1" presStyleIdx="2" presStyleCnt="7"/>
      <dgm:spPr/>
      <dgm:t>
        <a:bodyPr/>
        <a:lstStyle/>
        <a:p>
          <a:endParaRPr lang="es-MX"/>
        </a:p>
      </dgm:t>
    </dgm:pt>
    <dgm:pt modelId="{10FE88CF-6048-4AC4-811B-1539E66B6305}" type="pres">
      <dgm:prSet presAssocID="{58630651-076B-411E-B241-0760D01F83F7}" presName="parentText" presStyleLbl="node1" presStyleIdx="3" presStyleCnt="7">
        <dgm:presLayoutVars>
          <dgm:chMax val="0"/>
          <dgm:bulletEnabled val="1"/>
        </dgm:presLayoutVars>
      </dgm:prSet>
      <dgm:spPr/>
      <dgm:t>
        <a:bodyPr/>
        <a:lstStyle/>
        <a:p>
          <a:endParaRPr lang="es-MX"/>
        </a:p>
      </dgm:t>
    </dgm:pt>
    <dgm:pt modelId="{F5E06849-3CB9-4421-93BD-B10EC040A027}" type="pres">
      <dgm:prSet presAssocID="{58630651-076B-411E-B241-0760D01F83F7}" presName="negativeSpace" presStyleCnt="0"/>
      <dgm:spPr/>
      <dgm:t>
        <a:bodyPr/>
        <a:lstStyle/>
        <a:p>
          <a:endParaRPr lang="es-MX"/>
        </a:p>
      </dgm:t>
    </dgm:pt>
    <dgm:pt modelId="{407454CD-F45A-43CD-8A04-F440C19A51F5}" type="pres">
      <dgm:prSet presAssocID="{58630651-076B-411E-B241-0760D01F83F7}" presName="childText" presStyleLbl="conFgAcc1" presStyleIdx="3" presStyleCnt="7">
        <dgm:presLayoutVars>
          <dgm:bulletEnabled val="1"/>
        </dgm:presLayoutVars>
      </dgm:prSet>
      <dgm:spPr/>
      <dgm:t>
        <a:bodyPr/>
        <a:lstStyle/>
        <a:p>
          <a:endParaRPr lang="es-MX"/>
        </a:p>
      </dgm:t>
    </dgm:pt>
    <dgm:pt modelId="{390AFAFE-6EEA-4FDF-8EE6-54239CC87D8D}" type="pres">
      <dgm:prSet presAssocID="{0DB0BD3E-DE4E-4BC3-8850-0660219F83F5}" presName="spaceBetweenRectangles" presStyleCnt="0"/>
      <dgm:spPr/>
      <dgm:t>
        <a:bodyPr/>
        <a:lstStyle/>
        <a:p>
          <a:endParaRPr lang="es-MX"/>
        </a:p>
      </dgm:t>
    </dgm:pt>
    <dgm:pt modelId="{421DE442-1982-4491-B869-4405CB268EAF}" type="pres">
      <dgm:prSet presAssocID="{25362D35-8189-426D-A082-98E11654C612}" presName="parentLin" presStyleCnt="0"/>
      <dgm:spPr/>
      <dgm:t>
        <a:bodyPr/>
        <a:lstStyle/>
        <a:p>
          <a:endParaRPr lang="es-MX"/>
        </a:p>
      </dgm:t>
    </dgm:pt>
    <dgm:pt modelId="{5DF98AA6-2FB7-4F90-B94B-F8E0ED7F087D}" type="pres">
      <dgm:prSet presAssocID="{25362D35-8189-426D-A082-98E11654C612}" presName="parentLeftMargin" presStyleLbl="node1" presStyleIdx="3" presStyleCnt="7"/>
      <dgm:spPr/>
      <dgm:t>
        <a:bodyPr/>
        <a:lstStyle/>
        <a:p>
          <a:endParaRPr lang="es-MX"/>
        </a:p>
      </dgm:t>
    </dgm:pt>
    <dgm:pt modelId="{5147DB87-DB89-449D-9636-293FDE37486A}" type="pres">
      <dgm:prSet presAssocID="{25362D35-8189-426D-A082-98E11654C612}" presName="parentText" presStyleLbl="node1" presStyleIdx="4" presStyleCnt="7">
        <dgm:presLayoutVars>
          <dgm:chMax val="0"/>
          <dgm:bulletEnabled val="1"/>
        </dgm:presLayoutVars>
      </dgm:prSet>
      <dgm:spPr/>
      <dgm:t>
        <a:bodyPr/>
        <a:lstStyle/>
        <a:p>
          <a:endParaRPr lang="es-MX"/>
        </a:p>
      </dgm:t>
    </dgm:pt>
    <dgm:pt modelId="{EA84CC5F-FC8B-4B82-9B5D-D6A85FE7970E}" type="pres">
      <dgm:prSet presAssocID="{25362D35-8189-426D-A082-98E11654C612}" presName="negativeSpace" presStyleCnt="0"/>
      <dgm:spPr/>
      <dgm:t>
        <a:bodyPr/>
        <a:lstStyle/>
        <a:p>
          <a:endParaRPr lang="es-MX"/>
        </a:p>
      </dgm:t>
    </dgm:pt>
    <dgm:pt modelId="{D68826FE-C8FC-4BF8-AA16-96A955C90609}" type="pres">
      <dgm:prSet presAssocID="{25362D35-8189-426D-A082-98E11654C612}" presName="childText" presStyleLbl="conFgAcc1" presStyleIdx="4" presStyleCnt="7">
        <dgm:presLayoutVars>
          <dgm:bulletEnabled val="1"/>
        </dgm:presLayoutVars>
      </dgm:prSet>
      <dgm:spPr/>
      <dgm:t>
        <a:bodyPr/>
        <a:lstStyle/>
        <a:p>
          <a:endParaRPr lang="es-MX"/>
        </a:p>
      </dgm:t>
    </dgm:pt>
    <dgm:pt modelId="{7B346B51-B9EE-483E-9BB0-BEC2FA0FFB14}" type="pres">
      <dgm:prSet presAssocID="{F8FBC2B2-BE42-469D-B69B-BC39AB9930FC}" presName="spaceBetweenRectangles" presStyleCnt="0"/>
      <dgm:spPr/>
      <dgm:t>
        <a:bodyPr/>
        <a:lstStyle/>
        <a:p>
          <a:endParaRPr lang="es-MX"/>
        </a:p>
      </dgm:t>
    </dgm:pt>
    <dgm:pt modelId="{DF02AE5F-95C5-4E0A-B8A6-856D659914AE}" type="pres">
      <dgm:prSet presAssocID="{E566A039-6CFD-4D90-AFE1-914C38058949}" presName="parentLin" presStyleCnt="0"/>
      <dgm:spPr/>
      <dgm:t>
        <a:bodyPr/>
        <a:lstStyle/>
        <a:p>
          <a:endParaRPr lang="es-MX"/>
        </a:p>
      </dgm:t>
    </dgm:pt>
    <dgm:pt modelId="{88CF8F48-A315-4FE3-888B-D5655FE12ABC}" type="pres">
      <dgm:prSet presAssocID="{E566A039-6CFD-4D90-AFE1-914C38058949}" presName="parentLeftMargin" presStyleLbl="node1" presStyleIdx="4" presStyleCnt="7"/>
      <dgm:spPr/>
      <dgm:t>
        <a:bodyPr/>
        <a:lstStyle/>
        <a:p>
          <a:endParaRPr lang="es-MX"/>
        </a:p>
      </dgm:t>
    </dgm:pt>
    <dgm:pt modelId="{FCED0DCA-CC63-4995-9C68-396DEFC9728C}" type="pres">
      <dgm:prSet presAssocID="{E566A039-6CFD-4D90-AFE1-914C38058949}" presName="parentText" presStyleLbl="node1" presStyleIdx="5" presStyleCnt="7">
        <dgm:presLayoutVars>
          <dgm:chMax val="0"/>
          <dgm:bulletEnabled val="1"/>
        </dgm:presLayoutVars>
      </dgm:prSet>
      <dgm:spPr/>
      <dgm:t>
        <a:bodyPr/>
        <a:lstStyle/>
        <a:p>
          <a:endParaRPr lang="es-MX"/>
        </a:p>
      </dgm:t>
    </dgm:pt>
    <dgm:pt modelId="{62939958-B8C7-4123-B3A1-F91FD219855F}" type="pres">
      <dgm:prSet presAssocID="{E566A039-6CFD-4D90-AFE1-914C38058949}" presName="negativeSpace" presStyleCnt="0"/>
      <dgm:spPr/>
      <dgm:t>
        <a:bodyPr/>
        <a:lstStyle/>
        <a:p>
          <a:endParaRPr lang="es-MX"/>
        </a:p>
      </dgm:t>
    </dgm:pt>
    <dgm:pt modelId="{3F268D02-20DE-422B-AE1A-013DDBE69E97}" type="pres">
      <dgm:prSet presAssocID="{E566A039-6CFD-4D90-AFE1-914C38058949}" presName="childText" presStyleLbl="conFgAcc1" presStyleIdx="5" presStyleCnt="7">
        <dgm:presLayoutVars>
          <dgm:bulletEnabled val="1"/>
        </dgm:presLayoutVars>
      </dgm:prSet>
      <dgm:spPr/>
      <dgm:t>
        <a:bodyPr/>
        <a:lstStyle/>
        <a:p>
          <a:endParaRPr lang="es-MX"/>
        </a:p>
      </dgm:t>
    </dgm:pt>
    <dgm:pt modelId="{833BD646-A664-445A-AF54-87AED8A82A08}" type="pres">
      <dgm:prSet presAssocID="{253AEEB8-C852-4EC4-BF1A-B9F23742904D}" presName="spaceBetweenRectangles" presStyleCnt="0"/>
      <dgm:spPr/>
      <dgm:t>
        <a:bodyPr/>
        <a:lstStyle/>
        <a:p>
          <a:endParaRPr lang="es-MX"/>
        </a:p>
      </dgm:t>
    </dgm:pt>
    <dgm:pt modelId="{8FA3809D-8506-4F60-B8C9-941AAC2251E4}" type="pres">
      <dgm:prSet presAssocID="{59780B41-C494-437D-AAAC-18364E2D54B2}" presName="parentLin" presStyleCnt="0"/>
      <dgm:spPr/>
      <dgm:t>
        <a:bodyPr/>
        <a:lstStyle/>
        <a:p>
          <a:endParaRPr lang="es-MX"/>
        </a:p>
      </dgm:t>
    </dgm:pt>
    <dgm:pt modelId="{13671DFA-0441-48CF-B332-09CC277B1B9C}" type="pres">
      <dgm:prSet presAssocID="{59780B41-C494-437D-AAAC-18364E2D54B2}" presName="parentLeftMargin" presStyleLbl="node1" presStyleIdx="5" presStyleCnt="7"/>
      <dgm:spPr/>
      <dgm:t>
        <a:bodyPr/>
        <a:lstStyle/>
        <a:p>
          <a:endParaRPr lang="es-MX"/>
        </a:p>
      </dgm:t>
    </dgm:pt>
    <dgm:pt modelId="{6423A8E8-C952-43D4-8F73-E996BCF20A87}" type="pres">
      <dgm:prSet presAssocID="{59780B41-C494-437D-AAAC-18364E2D54B2}" presName="parentText" presStyleLbl="node1" presStyleIdx="6" presStyleCnt="7">
        <dgm:presLayoutVars>
          <dgm:chMax val="0"/>
          <dgm:bulletEnabled val="1"/>
        </dgm:presLayoutVars>
      </dgm:prSet>
      <dgm:spPr/>
      <dgm:t>
        <a:bodyPr/>
        <a:lstStyle/>
        <a:p>
          <a:endParaRPr lang="es-MX"/>
        </a:p>
      </dgm:t>
    </dgm:pt>
    <dgm:pt modelId="{CAC74F6F-D098-4E56-995D-938AAF32751D}" type="pres">
      <dgm:prSet presAssocID="{59780B41-C494-437D-AAAC-18364E2D54B2}" presName="negativeSpace" presStyleCnt="0"/>
      <dgm:spPr/>
      <dgm:t>
        <a:bodyPr/>
        <a:lstStyle/>
        <a:p>
          <a:endParaRPr lang="es-MX"/>
        </a:p>
      </dgm:t>
    </dgm:pt>
    <dgm:pt modelId="{B86353CA-9665-4F9D-876C-872124BB1FEC}" type="pres">
      <dgm:prSet presAssocID="{59780B41-C494-437D-AAAC-18364E2D54B2}" presName="childText" presStyleLbl="conFgAcc1" presStyleIdx="6" presStyleCnt="7">
        <dgm:presLayoutVars>
          <dgm:bulletEnabled val="1"/>
        </dgm:presLayoutVars>
      </dgm:prSet>
      <dgm:spPr/>
      <dgm:t>
        <a:bodyPr/>
        <a:lstStyle/>
        <a:p>
          <a:endParaRPr lang="es-MX"/>
        </a:p>
      </dgm:t>
    </dgm:pt>
  </dgm:ptLst>
  <dgm:cxnLst>
    <dgm:cxn modelId="{F1D2F8C0-D30E-4F70-9413-4E3DB5010318}" type="presOf" srcId="{0DF7AC32-6196-4B9C-9730-EB6ED61D4D52}" destId="{DE180F5E-1034-4465-A920-92D018421950}" srcOrd="0" destOrd="3" presId="urn:microsoft.com/office/officeart/2005/8/layout/list1"/>
    <dgm:cxn modelId="{FD392D07-C7AF-40A2-A43E-5AB41B0CB444}" srcId="{A63A6317-7EF3-43B6-B6C5-FFC234434DAE}" destId="{25362D35-8189-426D-A082-98E11654C612}" srcOrd="4" destOrd="0" parTransId="{F826F1A7-FD2D-4BBE-8DAA-2A138336B1E1}" sibTransId="{F8FBC2B2-BE42-469D-B69B-BC39AB9930FC}"/>
    <dgm:cxn modelId="{64DEB063-EF74-419A-B75C-5DE889319F9C}" type="presOf" srcId="{1F60D33B-C04E-434C-AC0D-567845741361}" destId="{A97BAAB9-699A-4F85-B83E-CB0DD7A50C19}" srcOrd="1" destOrd="0" presId="urn:microsoft.com/office/officeart/2005/8/layout/list1"/>
    <dgm:cxn modelId="{F3E006B9-981F-452E-8E23-72843C644F6E}" srcId="{A63A6317-7EF3-43B6-B6C5-FFC234434DAE}" destId="{E566A039-6CFD-4D90-AFE1-914C38058949}" srcOrd="5" destOrd="0" parTransId="{0B9BAFD4-B590-41FE-BA9A-E2FB0901022F}" sibTransId="{253AEEB8-C852-4EC4-BF1A-B9F23742904D}"/>
    <dgm:cxn modelId="{A56D7FCA-72E8-493F-ACEC-2A2D68FD839A}" srcId="{8CC1E581-0887-4AFD-8E1C-350A7E575984}" destId="{C8C2CEE1-F120-490C-9C40-5C8FE0207A32}" srcOrd="1" destOrd="0" parTransId="{EDE46B8E-8106-4571-9E1C-30D865F42D93}" sibTransId="{E4FDA3E5-3DE2-48AA-808A-3D2F2A268524}"/>
    <dgm:cxn modelId="{FF4CCA51-C219-4ACB-85B3-F0BAD0DAE9EB}" type="presOf" srcId="{E566A039-6CFD-4D90-AFE1-914C38058949}" destId="{FCED0DCA-CC63-4995-9C68-396DEFC9728C}" srcOrd="1" destOrd="0" presId="urn:microsoft.com/office/officeart/2005/8/layout/list1"/>
    <dgm:cxn modelId="{08E14E5A-A798-4E1B-9E28-0EC7DBA5E623}" type="presOf" srcId="{25362D35-8189-426D-A082-98E11654C612}" destId="{5147DB87-DB89-449D-9636-293FDE37486A}" srcOrd="1" destOrd="0" presId="urn:microsoft.com/office/officeart/2005/8/layout/list1"/>
    <dgm:cxn modelId="{76018796-7602-4BF9-9EB0-FDF586D737CC}" srcId="{1F60D33B-C04E-434C-AC0D-567845741361}" destId="{C5BAD13D-1C99-40EC-A438-A920E8071C0E}" srcOrd="1" destOrd="0" parTransId="{09806887-24D8-452D-903D-582EDA0DE637}" sibTransId="{7C8F3082-C6F5-4D8D-8AE7-6510C6C58B1A}"/>
    <dgm:cxn modelId="{B78544CD-8847-4DD3-9E5B-8C6B509E877A}" type="presOf" srcId="{25362D35-8189-426D-A082-98E11654C612}" destId="{5DF98AA6-2FB7-4F90-B94B-F8E0ED7F087D}" srcOrd="0" destOrd="0" presId="urn:microsoft.com/office/officeart/2005/8/layout/list1"/>
    <dgm:cxn modelId="{EA123840-582B-4CC1-B510-ED4C30DDA591}" srcId="{A63A6317-7EF3-43B6-B6C5-FFC234434DAE}" destId="{8CC1E581-0887-4AFD-8E1C-350A7E575984}" srcOrd="2" destOrd="0" parTransId="{84107D2B-E579-4FEC-9BA6-E8B87079CBA1}" sibTransId="{82BCB686-7D53-4487-B82C-8118842F1E6C}"/>
    <dgm:cxn modelId="{5DB4357A-461D-496B-AAF9-A9DCA507D87A}" srcId="{A63A6317-7EF3-43B6-B6C5-FFC234434DAE}" destId="{59780B41-C494-437D-AAAC-18364E2D54B2}" srcOrd="6" destOrd="0" parTransId="{AB0A0FF7-C967-4051-BEA9-D6E54DCADFB9}" sibTransId="{62E4B6A4-24CD-4C1C-A161-6D4873C96EDC}"/>
    <dgm:cxn modelId="{DB839D58-7DA4-4CC8-A740-3BA9E0B9A5CE}" type="presOf" srcId="{0EB102C6-4709-4372-BED1-0B5C23CAAB36}" destId="{D68826FE-C8FC-4BF8-AA16-96A955C90609}" srcOrd="0" destOrd="1" presId="urn:microsoft.com/office/officeart/2005/8/layout/list1"/>
    <dgm:cxn modelId="{76607CC0-FCA1-4491-9F73-1DC5E9D61C82}" type="presOf" srcId="{1F60D33B-C04E-434C-AC0D-567845741361}" destId="{74DD6AFD-A726-4170-AD6D-6C04FCEE1ACE}" srcOrd="0" destOrd="0" presId="urn:microsoft.com/office/officeart/2005/8/layout/list1"/>
    <dgm:cxn modelId="{241E15F0-F2FC-48E0-98AA-A2ACB03C6185}" type="presOf" srcId="{F1AA1E2B-6AC3-47D8-BDF8-F0A9CCA37466}" destId="{E871C0CA-5891-40A8-8BCA-0779FCBDE6B0}" srcOrd="0" destOrd="0" presId="urn:microsoft.com/office/officeart/2005/8/layout/list1"/>
    <dgm:cxn modelId="{B54885BF-5C57-41C9-97C4-10E90A0D14F1}" type="presOf" srcId="{58630651-076B-411E-B241-0760D01F83F7}" destId="{F7B987C1-610C-4189-B90C-BE5F6D6591CB}" srcOrd="0" destOrd="0" presId="urn:microsoft.com/office/officeart/2005/8/layout/list1"/>
    <dgm:cxn modelId="{8591E1AB-61A3-41B5-B5B4-F9E6CC676A4B}" type="presOf" srcId="{59780B41-C494-437D-AAAC-18364E2D54B2}" destId="{13671DFA-0441-48CF-B332-09CC277B1B9C}" srcOrd="0" destOrd="0" presId="urn:microsoft.com/office/officeart/2005/8/layout/list1"/>
    <dgm:cxn modelId="{43834299-1493-4547-8677-6990FEC97E07}" type="presOf" srcId="{59780B41-C494-437D-AAAC-18364E2D54B2}" destId="{6423A8E8-C952-43D4-8F73-E996BCF20A87}" srcOrd="1" destOrd="0" presId="urn:microsoft.com/office/officeart/2005/8/layout/list1"/>
    <dgm:cxn modelId="{4FB9F3FE-C0EC-4832-97AD-2F48BFB3F6B4}" type="presOf" srcId="{C8C2CEE1-F120-490C-9C40-5C8FE0207A32}" destId="{DE180F5E-1034-4465-A920-92D018421950}" srcOrd="0" destOrd="1" presId="urn:microsoft.com/office/officeart/2005/8/layout/list1"/>
    <dgm:cxn modelId="{4A96B6FA-E316-4695-8387-067B1299D8D5}" type="presOf" srcId="{5E03EB34-2A58-4867-91B9-24174C422F5A}" destId="{DE180F5E-1034-4465-A920-92D018421950}" srcOrd="0" destOrd="4" presId="urn:microsoft.com/office/officeart/2005/8/layout/list1"/>
    <dgm:cxn modelId="{854FA547-1BA6-4C69-B1C9-A24E5B11E8FF}" type="presOf" srcId="{8CC1E581-0887-4AFD-8E1C-350A7E575984}" destId="{83A1D49F-1A92-4107-A7A7-2398BB552C26}" srcOrd="0" destOrd="0" presId="urn:microsoft.com/office/officeart/2005/8/layout/list1"/>
    <dgm:cxn modelId="{93A125CF-1ED3-471A-B532-A84FF385DCCC}" type="presOf" srcId="{03353694-1214-428F-AF03-E8DF91558453}" destId="{7A361EE0-3F13-4CE1-8916-5125F3E38253}" srcOrd="0" destOrd="0" presId="urn:microsoft.com/office/officeart/2005/8/layout/list1"/>
    <dgm:cxn modelId="{30A86FEA-887C-414B-9EC8-0ED3B7B8ECC4}" srcId="{8CC1E581-0887-4AFD-8E1C-350A7E575984}" destId="{EF26F39E-14F8-411A-A83C-FDCC206C9BF6}" srcOrd="0" destOrd="0" parTransId="{38795544-22FE-482F-92A2-40D42F8CC2CE}" sibTransId="{11E55108-D7BF-4990-A925-20A8E8A29228}"/>
    <dgm:cxn modelId="{295F32DA-7080-45B3-8041-E816F9DCAD4B}" type="presOf" srcId="{8CC1E581-0887-4AFD-8E1C-350A7E575984}" destId="{54F46A34-392B-46C2-BEE4-744DB785FD38}" srcOrd="1" destOrd="0" presId="urn:microsoft.com/office/officeart/2005/8/layout/list1"/>
    <dgm:cxn modelId="{A913CBFE-45D8-4015-BEE5-7549ADA45AD3}" srcId="{1F60D33B-C04E-434C-AC0D-567845741361}" destId="{F1AA1E2B-6AC3-47D8-BDF8-F0A9CCA37466}" srcOrd="0" destOrd="0" parTransId="{6150AB74-8463-4386-8B53-C2886BD5205D}" sibTransId="{11BBD068-70BF-4AE4-A6D3-AE5391D89D43}"/>
    <dgm:cxn modelId="{813E62DF-478B-493E-BD93-26F48F1CE493}" srcId="{25362D35-8189-426D-A082-98E11654C612}" destId="{0EB102C6-4709-4372-BED1-0B5C23CAAB36}" srcOrd="1" destOrd="0" parTransId="{71264936-70E1-450B-BF71-21E6CFDDE9EB}" sibTransId="{FA8BC9C1-11D5-4C8A-A99D-8630723DDE5F}"/>
    <dgm:cxn modelId="{2B7F0012-CE38-4B81-AC7D-EEDDCCA00826}" srcId="{25362D35-8189-426D-A082-98E11654C612}" destId="{A8AF6AB0-FFBF-49A4-98BA-C518CE2DE1D0}" srcOrd="0" destOrd="0" parTransId="{AF31E504-27F0-4CA8-B78D-32D99512EF7F}" sibTransId="{2F3AF328-2AD4-4AE0-AB87-DA131CA09DE0}"/>
    <dgm:cxn modelId="{756514F8-0BA2-414E-82E9-B601C3C21714}" type="presOf" srcId="{E566A039-6CFD-4D90-AFE1-914C38058949}" destId="{88CF8F48-A315-4FE3-888B-D5655FE12ABC}" srcOrd="0" destOrd="0" presId="urn:microsoft.com/office/officeart/2005/8/layout/list1"/>
    <dgm:cxn modelId="{1BDD356A-D87E-40D9-BEFD-E4536B478BE8}" srcId="{A63A6317-7EF3-43B6-B6C5-FFC234434DAE}" destId="{1F60D33B-C04E-434C-AC0D-567845741361}" srcOrd="1" destOrd="0" parTransId="{8D737FCD-D215-4AB7-AB75-C5EC0E087524}" sibTransId="{ADDC1E8A-8BAC-41C4-A523-FA790A4DD257}"/>
    <dgm:cxn modelId="{C537AD35-258F-4F88-A772-91963281FD5C}" type="presOf" srcId="{A63A6317-7EF3-43B6-B6C5-FFC234434DAE}" destId="{26E04C26-405C-44BD-8787-D97AD4CE163D}" srcOrd="0" destOrd="0" presId="urn:microsoft.com/office/officeart/2005/8/layout/list1"/>
    <dgm:cxn modelId="{C799DFC0-20C9-4B41-843D-03FA02CCF260}" srcId="{8CC1E581-0887-4AFD-8E1C-350A7E575984}" destId="{5E03EB34-2A58-4867-91B9-24174C422F5A}" srcOrd="4" destOrd="0" parTransId="{0CC9BD15-A0B9-42BE-A62F-F5AC667CCF55}" sibTransId="{B8D77A02-675F-4E6A-AC56-FD5331D51F2C}"/>
    <dgm:cxn modelId="{16A40D92-6D34-4A78-BCC4-C8A043757C70}" srcId="{A63A6317-7EF3-43B6-B6C5-FFC234434DAE}" destId="{58630651-076B-411E-B241-0760D01F83F7}" srcOrd="3" destOrd="0" parTransId="{32E5BF0F-6BA3-4125-8BF6-5F280D294036}" sibTransId="{0DB0BD3E-DE4E-4BC3-8850-0660219F83F5}"/>
    <dgm:cxn modelId="{16C22DE1-0844-4DE6-B2EA-9FB2C9A50837}" type="presOf" srcId="{A8AF6AB0-FFBF-49A4-98BA-C518CE2DE1D0}" destId="{D68826FE-C8FC-4BF8-AA16-96A955C90609}" srcOrd="0" destOrd="0" presId="urn:microsoft.com/office/officeart/2005/8/layout/list1"/>
    <dgm:cxn modelId="{B6ABC9A7-22FD-4DAD-92C2-E5AEF94CBF59}" type="presOf" srcId="{03353694-1214-428F-AF03-E8DF91558453}" destId="{03FEAEEB-BBFF-4186-B03D-D22E692092C8}" srcOrd="1" destOrd="0" presId="urn:microsoft.com/office/officeart/2005/8/layout/list1"/>
    <dgm:cxn modelId="{A8E4025E-7812-4F54-BF9A-E916FAF04615}" srcId="{A63A6317-7EF3-43B6-B6C5-FFC234434DAE}" destId="{03353694-1214-428F-AF03-E8DF91558453}" srcOrd="0" destOrd="0" parTransId="{CE0AE9CF-27B3-4E1D-97C7-0B49018734C1}" sibTransId="{7604D7F3-DA14-411D-8F34-D700629F0468}"/>
    <dgm:cxn modelId="{6DF97C12-AFD5-4503-AB95-653B286F5172}" type="presOf" srcId="{39571F82-CC3E-4090-A437-F6281C0DA83E}" destId="{DE180F5E-1034-4465-A920-92D018421950}" srcOrd="0" destOrd="2" presId="urn:microsoft.com/office/officeart/2005/8/layout/list1"/>
    <dgm:cxn modelId="{33032434-906A-429D-9095-79B6E4D11B89}" type="presOf" srcId="{58630651-076B-411E-B241-0760D01F83F7}" destId="{10FE88CF-6048-4AC4-811B-1539E66B6305}" srcOrd="1" destOrd="0" presId="urn:microsoft.com/office/officeart/2005/8/layout/list1"/>
    <dgm:cxn modelId="{7EEC7DB9-E473-40F3-A042-4BBF11F44258}" srcId="{8CC1E581-0887-4AFD-8E1C-350A7E575984}" destId="{39571F82-CC3E-4090-A437-F6281C0DA83E}" srcOrd="2" destOrd="0" parTransId="{EEFA6424-E63C-49DC-89AF-7BE71A20674B}" sibTransId="{5E51A6E7-0AE0-4E61-BAB5-239C180F7B4E}"/>
    <dgm:cxn modelId="{E79C746B-C64D-442B-BCD8-51BE4A2499FF}" srcId="{8CC1E581-0887-4AFD-8E1C-350A7E575984}" destId="{0DF7AC32-6196-4B9C-9730-EB6ED61D4D52}" srcOrd="3" destOrd="0" parTransId="{0F38D0D9-4B53-4435-9457-735A32EB73FA}" sibTransId="{B27B33B5-B9F5-4AD7-BDF1-1FD7DD022C90}"/>
    <dgm:cxn modelId="{6B5EED90-4889-42C0-89AA-EDFA48CB606E}" type="presOf" srcId="{EF26F39E-14F8-411A-A83C-FDCC206C9BF6}" destId="{DE180F5E-1034-4465-A920-92D018421950}" srcOrd="0" destOrd="0" presId="urn:microsoft.com/office/officeart/2005/8/layout/list1"/>
    <dgm:cxn modelId="{277F65BF-AA14-4D8D-8F3A-EB648D34AFD0}" type="presOf" srcId="{C5BAD13D-1C99-40EC-A438-A920E8071C0E}" destId="{E871C0CA-5891-40A8-8BCA-0779FCBDE6B0}" srcOrd="0" destOrd="1" presId="urn:microsoft.com/office/officeart/2005/8/layout/list1"/>
    <dgm:cxn modelId="{AA1E0F8D-BFE7-4012-9C91-AB1E4F842B33}" type="presParOf" srcId="{26E04C26-405C-44BD-8787-D97AD4CE163D}" destId="{E7CA4FD9-2A76-4702-99B0-6BBCA20A9E05}" srcOrd="0" destOrd="0" presId="urn:microsoft.com/office/officeart/2005/8/layout/list1"/>
    <dgm:cxn modelId="{980E4DBB-A3D1-4608-8B93-FC93B66F312D}" type="presParOf" srcId="{E7CA4FD9-2A76-4702-99B0-6BBCA20A9E05}" destId="{7A361EE0-3F13-4CE1-8916-5125F3E38253}" srcOrd="0" destOrd="0" presId="urn:microsoft.com/office/officeart/2005/8/layout/list1"/>
    <dgm:cxn modelId="{7E54508E-9DA6-4A2A-9671-B1C0E993EF5C}" type="presParOf" srcId="{E7CA4FD9-2A76-4702-99B0-6BBCA20A9E05}" destId="{03FEAEEB-BBFF-4186-B03D-D22E692092C8}" srcOrd="1" destOrd="0" presId="urn:microsoft.com/office/officeart/2005/8/layout/list1"/>
    <dgm:cxn modelId="{53074F04-195F-44C9-A187-6A0F33508CF5}" type="presParOf" srcId="{26E04C26-405C-44BD-8787-D97AD4CE163D}" destId="{9A32D976-61AB-44D2-B78F-933221E32DA7}" srcOrd="1" destOrd="0" presId="urn:microsoft.com/office/officeart/2005/8/layout/list1"/>
    <dgm:cxn modelId="{7B2D5C5E-0DDF-4D86-8281-A459F3848420}" type="presParOf" srcId="{26E04C26-405C-44BD-8787-D97AD4CE163D}" destId="{7D4F2FD6-03DF-46EE-B128-E8893BED6AE0}" srcOrd="2" destOrd="0" presId="urn:microsoft.com/office/officeart/2005/8/layout/list1"/>
    <dgm:cxn modelId="{05BBC1C7-6C8F-461F-9A44-AEB8A8154C6E}" type="presParOf" srcId="{26E04C26-405C-44BD-8787-D97AD4CE163D}" destId="{BF1D3D81-5A2D-4BEB-AA21-4A7762447012}" srcOrd="3" destOrd="0" presId="urn:microsoft.com/office/officeart/2005/8/layout/list1"/>
    <dgm:cxn modelId="{18A522A1-8CDC-4413-8798-738D02BD206B}" type="presParOf" srcId="{26E04C26-405C-44BD-8787-D97AD4CE163D}" destId="{D1A454FC-7C8B-49E8-B615-7BE48894B234}" srcOrd="4" destOrd="0" presId="urn:microsoft.com/office/officeart/2005/8/layout/list1"/>
    <dgm:cxn modelId="{6BA9EA65-2D5A-44BA-9B76-DA9C45688734}" type="presParOf" srcId="{D1A454FC-7C8B-49E8-B615-7BE48894B234}" destId="{74DD6AFD-A726-4170-AD6D-6C04FCEE1ACE}" srcOrd="0" destOrd="0" presId="urn:microsoft.com/office/officeart/2005/8/layout/list1"/>
    <dgm:cxn modelId="{CE76FE8D-F785-49F5-A3B9-886AAEA5E388}" type="presParOf" srcId="{D1A454FC-7C8B-49E8-B615-7BE48894B234}" destId="{A97BAAB9-699A-4F85-B83E-CB0DD7A50C19}" srcOrd="1" destOrd="0" presId="urn:microsoft.com/office/officeart/2005/8/layout/list1"/>
    <dgm:cxn modelId="{25592812-7D6A-45C2-AC23-0B677C98FABE}" type="presParOf" srcId="{26E04C26-405C-44BD-8787-D97AD4CE163D}" destId="{F84D3839-2B8F-4DAB-9FFB-987DCB3F4A8C}" srcOrd="5" destOrd="0" presId="urn:microsoft.com/office/officeart/2005/8/layout/list1"/>
    <dgm:cxn modelId="{C4D7D425-7273-41EC-9D3F-E04B74F8969E}" type="presParOf" srcId="{26E04C26-405C-44BD-8787-D97AD4CE163D}" destId="{E871C0CA-5891-40A8-8BCA-0779FCBDE6B0}" srcOrd="6" destOrd="0" presId="urn:microsoft.com/office/officeart/2005/8/layout/list1"/>
    <dgm:cxn modelId="{BD984EBF-FEDD-4EAC-B721-4F835DFE6223}" type="presParOf" srcId="{26E04C26-405C-44BD-8787-D97AD4CE163D}" destId="{9FE73D18-A4D1-4EB0-A57C-88ECFA279555}" srcOrd="7" destOrd="0" presId="urn:microsoft.com/office/officeart/2005/8/layout/list1"/>
    <dgm:cxn modelId="{8C82262A-1D8C-4B8F-96E5-BAF5B80E8D58}" type="presParOf" srcId="{26E04C26-405C-44BD-8787-D97AD4CE163D}" destId="{E63A7E0A-C706-4510-9331-284ED7F617AD}" srcOrd="8" destOrd="0" presId="urn:microsoft.com/office/officeart/2005/8/layout/list1"/>
    <dgm:cxn modelId="{3AEFD7B9-3969-4AFF-9359-12B8794DF7D5}" type="presParOf" srcId="{E63A7E0A-C706-4510-9331-284ED7F617AD}" destId="{83A1D49F-1A92-4107-A7A7-2398BB552C26}" srcOrd="0" destOrd="0" presId="urn:microsoft.com/office/officeart/2005/8/layout/list1"/>
    <dgm:cxn modelId="{9B7FD669-FD14-428E-AB06-A083B34A07B0}" type="presParOf" srcId="{E63A7E0A-C706-4510-9331-284ED7F617AD}" destId="{54F46A34-392B-46C2-BEE4-744DB785FD38}" srcOrd="1" destOrd="0" presId="urn:microsoft.com/office/officeart/2005/8/layout/list1"/>
    <dgm:cxn modelId="{4540C899-6C0D-448A-8BE7-0A35D9F2839E}" type="presParOf" srcId="{26E04C26-405C-44BD-8787-D97AD4CE163D}" destId="{4480DF4D-0648-4435-B568-D9C3A250BB83}" srcOrd="9" destOrd="0" presId="urn:microsoft.com/office/officeart/2005/8/layout/list1"/>
    <dgm:cxn modelId="{90A01C45-4967-4153-A1F5-8B245B4AC8B9}" type="presParOf" srcId="{26E04C26-405C-44BD-8787-D97AD4CE163D}" destId="{DE180F5E-1034-4465-A920-92D018421950}" srcOrd="10" destOrd="0" presId="urn:microsoft.com/office/officeart/2005/8/layout/list1"/>
    <dgm:cxn modelId="{A9DA9443-84A2-42A2-8AD5-9506DD3B39BB}" type="presParOf" srcId="{26E04C26-405C-44BD-8787-D97AD4CE163D}" destId="{AA43B301-3B01-4D3F-A2B4-60CCDBDD7E2A}" srcOrd="11" destOrd="0" presId="urn:microsoft.com/office/officeart/2005/8/layout/list1"/>
    <dgm:cxn modelId="{35F40F40-9569-4B97-BB9F-E204C1E1E486}" type="presParOf" srcId="{26E04C26-405C-44BD-8787-D97AD4CE163D}" destId="{195D7846-FAAC-4868-9ED9-C862D01BCDA7}" srcOrd="12" destOrd="0" presId="urn:microsoft.com/office/officeart/2005/8/layout/list1"/>
    <dgm:cxn modelId="{46F97C78-2457-4FB6-9A63-9E390E4A9974}" type="presParOf" srcId="{195D7846-FAAC-4868-9ED9-C862D01BCDA7}" destId="{F7B987C1-610C-4189-B90C-BE5F6D6591CB}" srcOrd="0" destOrd="0" presId="urn:microsoft.com/office/officeart/2005/8/layout/list1"/>
    <dgm:cxn modelId="{7BC8338D-95B3-4EB1-8291-6F3697133FAC}" type="presParOf" srcId="{195D7846-FAAC-4868-9ED9-C862D01BCDA7}" destId="{10FE88CF-6048-4AC4-811B-1539E66B6305}" srcOrd="1" destOrd="0" presId="urn:microsoft.com/office/officeart/2005/8/layout/list1"/>
    <dgm:cxn modelId="{58A1B4C1-4762-4EF4-A643-3F4669610E37}" type="presParOf" srcId="{26E04C26-405C-44BD-8787-D97AD4CE163D}" destId="{F5E06849-3CB9-4421-93BD-B10EC040A027}" srcOrd="13" destOrd="0" presId="urn:microsoft.com/office/officeart/2005/8/layout/list1"/>
    <dgm:cxn modelId="{085B16FA-4352-4338-897A-FE5A2A5DC243}" type="presParOf" srcId="{26E04C26-405C-44BD-8787-D97AD4CE163D}" destId="{407454CD-F45A-43CD-8A04-F440C19A51F5}" srcOrd="14" destOrd="0" presId="urn:microsoft.com/office/officeart/2005/8/layout/list1"/>
    <dgm:cxn modelId="{BBA91CD9-6D93-48F8-A38D-2ECF5D635B9F}" type="presParOf" srcId="{26E04C26-405C-44BD-8787-D97AD4CE163D}" destId="{390AFAFE-6EEA-4FDF-8EE6-54239CC87D8D}" srcOrd="15" destOrd="0" presId="urn:microsoft.com/office/officeart/2005/8/layout/list1"/>
    <dgm:cxn modelId="{8CCD1872-0955-4110-B1C7-9229A7DC1752}" type="presParOf" srcId="{26E04C26-405C-44BD-8787-D97AD4CE163D}" destId="{421DE442-1982-4491-B869-4405CB268EAF}" srcOrd="16" destOrd="0" presId="urn:microsoft.com/office/officeart/2005/8/layout/list1"/>
    <dgm:cxn modelId="{13863569-FE7E-408F-86F6-8682172EA080}" type="presParOf" srcId="{421DE442-1982-4491-B869-4405CB268EAF}" destId="{5DF98AA6-2FB7-4F90-B94B-F8E0ED7F087D}" srcOrd="0" destOrd="0" presId="urn:microsoft.com/office/officeart/2005/8/layout/list1"/>
    <dgm:cxn modelId="{9EC6CD05-2D09-4DD3-AB27-5284EABF758B}" type="presParOf" srcId="{421DE442-1982-4491-B869-4405CB268EAF}" destId="{5147DB87-DB89-449D-9636-293FDE37486A}" srcOrd="1" destOrd="0" presId="urn:microsoft.com/office/officeart/2005/8/layout/list1"/>
    <dgm:cxn modelId="{14A85B6F-DD19-4CE4-AC15-38862551AFA5}" type="presParOf" srcId="{26E04C26-405C-44BD-8787-D97AD4CE163D}" destId="{EA84CC5F-FC8B-4B82-9B5D-D6A85FE7970E}" srcOrd="17" destOrd="0" presId="urn:microsoft.com/office/officeart/2005/8/layout/list1"/>
    <dgm:cxn modelId="{131A7829-E63D-413C-9442-ACEBDB6A8494}" type="presParOf" srcId="{26E04C26-405C-44BD-8787-D97AD4CE163D}" destId="{D68826FE-C8FC-4BF8-AA16-96A955C90609}" srcOrd="18" destOrd="0" presId="urn:microsoft.com/office/officeart/2005/8/layout/list1"/>
    <dgm:cxn modelId="{3FD9B029-F71B-463C-BEDA-86322DD1A06F}" type="presParOf" srcId="{26E04C26-405C-44BD-8787-D97AD4CE163D}" destId="{7B346B51-B9EE-483E-9BB0-BEC2FA0FFB14}" srcOrd="19" destOrd="0" presId="urn:microsoft.com/office/officeart/2005/8/layout/list1"/>
    <dgm:cxn modelId="{326A2B54-199F-455A-A55D-4650E2022138}" type="presParOf" srcId="{26E04C26-405C-44BD-8787-D97AD4CE163D}" destId="{DF02AE5F-95C5-4E0A-B8A6-856D659914AE}" srcOrd="20" destOrd="0" presId="urn:microsoft.com/office/officeart/2005/8/layout/list1"/>
    <dgm:cxn modelId="{A55A9123-D2E8-4F88-98E6-3BBED6105B2E}" type="presParOf" srcId="{DF02AE5F-95C5-4E0A-B8A6-856D659914AE}" destId="{88CF8F48-A315-4FE3-888B-D5655FE12ABC}" srcOrd="0" destOrd="0" presId="urn:microsoft.com/office/officeart/2005/8/layout/list1"/>
    <dgm:cxn modelId="{EBF66F8E-2AFA-43A5-8AED-31FF9699976F}" type="presParOf" srcId="{DF02AE5F-95C5-4E0A-B8A6-856D659914AE}" destId="{FCED0DCA-CC63-4995-9C68-396DEFC9728C}" srcOrd="1" destOrd="0" presId="urn:microsoft.com/office/officeart/2005/8/layout/list1"/>
    <dgm:cxn modelId="{0E56E4EA-15CB-43C1-8D9E-C6B5573A1A69}" type="presParOf" srcId="{26E04C26-405C-44BD-8787-D97AD4CE163D}" destId="{62939958-B8C7-4123-B3A1-F91FD219855F}" srcOrd="21" destOrd="0" presId="urn:microsoft.com/office/officeart/2005/8/layout/list1"/>
    <dgm:cxn modelId="{BAC319E2-AE29-4BC0-935B-9923D9C3E93A}" type="presParOf" srcId="{26E04C26-405C-44BD-8787-D97AD4CE163D}" destId="{3F268D02-20DE-422B-AE1A-013DDBE69E97}" srcOrd="22" destOrd="0" presId="urn:microsoft.com/office/officeart/2005/8/layout/list1"/>
    <dgm:cxn modelId="{37D29881-730C-4D4F-B141-767FA24B11FF}" type="presParOf" srcId="{26E04C26-405C-44BD-8787-D97AD4CE163D}" destId="{833BD646-A664-445A-AF54-87AED8A82A08}" srcOrd="23" destOrd="0" presId="urn:microsoft.com/office/officeart/2005/8/layout/list1"/>
    <dgm:cxn modelId="{84E520A7-2274-4854-842C-FB71BAB51A8C}" type="presParOf" srcId="{26E04C26-405C-44BD-8787-D97AD4CE163D}" destId="{8FA3809D-8506-4F60-B8C9-941AAC2251E4}" srcOrd="24" destOrd="0" presId="urn:microsoft.com/office/officeart/2005/8/layout/list1"/>
    <dgm:cxn modelId="{F17A5AB1-E697-4D52-9652-B8F0E1E1EDB1}" type="presParOf" srcId="{8FA3809D-8506-4F60-B8C9-941AAC2251E4}" destId="{13671DFA-0441-48CF-B332-09CC277B1B9C}" srcOrd="0" destOrd="0" presId="urn:microsoft.com/office/officeart/2005/8/layout/list1"/>
    <dgm:cxn modelId="{44D38CF1-9A13-4205-819E-55C4C9400D1B}" type="presParOf" srcId="{8FA3809D-8506-4F60-B8C9-941AAC2251E4}" destId="{6423A8E8-C952-43D4-8F73-E996BCF20A87}" srcOrd="1" destOrd="0" presId="urn:microsoft.com/office/officeart/2005/8/layout/list1"/>
    <dgm:cxn modelId="{10ECBA4F-EC25-43F2-97F1-FC8856A15344}" type="presParOf" srcId="{26E04C26-405C-44BD-8787-D97AD4CE163D}" destId="{CAC74F6F-D098-4E56-995D-938AAF32751D}" srcOrd="25" destOrd="0" presId="urn:microsoft.com/office/officeart/2005/8/layout/list1"/>
    <dgm:cxn modelId="{EC846776-D7BA-4370-9192-C472005D57A3}" type="presParOf" srcId="{26E04C26-405C-44BD-8787-D97AD4CE163D}" destId="{B86353CA-9665-4F9D-876C-872124BB1FEC}" srcOrd="26"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3A6317-7EF3-43B6-B6C5-FFC234434DAE}" type="doc">
      <dgm:prSet loTypeId="urn:microsoft.com/office/officeart/2005/8/layout/list1" loCatId="list" qsTypeId="urn:microsoft.com/office/officeart/2005/8/quickstyle/3d3" qsCatId="3D" csTypeId="urn:microsoft.com/office/officeart/2005/8/colors/colorful1#1" csCatId="colorful" phldr="1"/>
      <dgm:spPr/>
      <dgm:t>
        <a:bodyPr/>
        <a:lstStyle/>
        <a:p>
          <a:endParaRPr lang="es-MX"/>
        </a:p>
      </dgm:t>
    </dgm:pt>
    <dgm:pt modelId="{25362D35-8189-426D-A082-98E11654C612}">
      <dgm:prSet phldrT="[Texto]" custT="1"/>
      <dgm:spPr>
        <a:solidFill>
          <a:schemeClr val="accent6">
            <a:lumMod val="75000"/>
          </a:schemeClr>
        </a:solidFill>
      </dgm:spPr>
      <dgm:t>
        <a:bodyPr/>
        <a:lstStyle/>
        <a:p>
          <a:r>
            <a:rPr lang="es-MX" sz="1100" dirty="0" smtClean="0"/>
            <a:t>5. Propuesta Metodológica.</a:t>
          </a:r>
          <a:endParaRPr lang="es-MX" sz="1100" dirty="0"/>
        </a:p>
      </dgm:t>
    </dgm:pt>
    <dgm:pt modelId="{F826F1A7-FD2D-4BBE-8DAA-2A138336B1E1}" type="parTrans" cxnId="{FD392D07-C7AF-40A2-A43E-5AB41B0CB444}">
      <dgm:prSet/>
      <dgm:spPr/>
      <dgm:t>
        <a:bodyPr/>
        <a:lstStyle/>
        <a:p>
          <a:endParaRPr lang="es-MX" sz="1100"/>
        </a:p>
      </dgm:t>
    </dgm:pt>
    <dgm:pt modelId="{F8FBC2B2-BE42-469D-B69B-BC39AB9930FC}" type="sibTrans" cxnId="{FD392D07-C7AF-40A2-A43E-5AB41B0CB444}">
      <dgm:prSet/>
      <dgm:spPr/>
      <dgm:t>
        <a:bodyPr/>
        <a:lstStyle/>
        <a:p>
          <a:endParaRPr lang="es-MX" sz="1100"/>
        </a:p>
      </dgm:t>
    </dgm:pt>
    <dgm:pt modelId="{A8AF6AB0-FFBF-49A4-98BA-C518CE2DE1D0}">
      <dgm:prSet phldrT="[Texto]" custT="1"/>
      <dgm:spPr>
        <a:noFill/>
      </dgm:spPr>
      <dgm:t>
        <a:bodyPr/>
        <a:lstStyle/>
        <a:p>
          <a:r>
            <a:rPr lang="es-MX" sz="1100" b="0" dirty="0" smtClean="0">
              <a:latin typeface="+mn-lt"/>
            </a:rPr>
            <a:t>Tipo de Investigación.</a:t>
          </a:r>
          <a:endParaRPr lang="es-MX" sz="1100" b="0" dirty="0">
            <a:latin typeface="+mn-lt"/>
          </a:endParaRPr>
        </a:p>
      </dgm:t>
    </dgm:pt>
    <dgm:pt modelId="{AF31E504-27F0-4CA8-B78D-32D99512EF7F}" type="parTrans" cxnId="{2B7F0012-CE38-4B81-AC7D-EEDDCCA00826}">
      <dgm:prSet/>
      <dgm:spPr/>
      <dgm:t>
        <a:bodyPr/>
        <a:lstStyle/>
        <a:p>
          <a:endParaRPr lang="es-MX" sz="1100"/>
        </a:p>
      </dgm:t>
    </dgm:pt>
    <dgm:pt modelId="{2F3AF328-2AD4-4AE0-AB87-DA131CA09DE0}" type="sibTrans" cxnId="{2B7F0012-CE38-4B81-AC7D-EEDDCCA00826}">
      <dgm:prSet/>
      <dgm:spPr/>
      <dgm:t>
        <a:bodyPr/>
        <a:lstStyle/>
        <a:p>
          <a:endParaRPr lang="es-MX" sz="1100"/>
        </a:p>
      </dgm:t>
    </dgm:pt>
    <dgm:pt modelId="{0EB102C6-4709-4372-BED1-0B5C23CAAB36}">
      <dgm:prSet custT="1"/>
      <dgm:spPr>
        <a:noFill/>
      </dgm:spPr>
      <dgm:t>
        <a:bodyPr/>
        <a:lstStyle/>
        <a:p>
          <a:r>
            <a:rPr lang="es-MX" sz="1100" b="0" smtClean="0">
              <a:latin typeface="+mn-lt"/>
            </a:rPr>
            <a:t>Procedimiento.</a:t>
          </a:r>
          <a:endParaRPr lang="es-MX" sz="1100" b="0" dirty="0">
            <a:latin typeface="+mn-lt"/>
          </a:endParaRPr>
        </a:p>
      </dgm:t>
    </dgm:pt>
    <dgm:pt modelId="{71264936-70E1-450B-BF71-21E6CFDDE9EB}" type="parTrans" cxnId="{813E62DF-478B-493E-BD93-26F48F1CE493}">
      <dgm:prSet/>
      <dgm:spPr/>
      <dgm:t>
        <a:bodyPr/>
        <a:lstStyle/>
        <a:p>
          <a:endParaRPr lang="es-MX" sz="1100"/>
        </a:p>
      </dgm:t>
    </dgm:pt>
    <dgm:pt modelId="{FA8BC9C1-11D5-4C8A-A99D-8630723DDE5F}" type="sibTrans" cxnId="{813E62DF-478B-493E-BD93-26F48F1CE493}">
      <dgm:prSet/>
      <dgm:spPr/>
      <dgm:t>
        <a:bodyPr/>
        <a:lstStyle/>
        <a:p>
          <a:endParaRPr lang="es-MX" sz="1100"/>
        </a:p>
      </dgm:t>
    </dgm:pt>
    <dgm:pt modelId="{26E04C26-405C-44BD-8787-D97AD4CE163D}" type="pres">
      <dgm:prSet presAssocID="{A63A6317-7EF3-43B6-B6C5-FFC234434DAE}" presName="linear" presStyleCnt="0">
        <dgm:presLayoutVars>
          <dgm:dir/>
          <dgm:animLvl val="lvl"/>
          <dgm:resizeHandles val="exact"/>
        </dgm:presLayoutVars>
      </dgm:prSet>
      <dgm:spPr/>
      <dgm:t>
        <a:bodyPr/>
        <a:lstStyle/>
        <a:p>
          <a:endParaRPr lang="es-MX"/>
        </a:p>
      </dgm:t>
    </dgm:pt>
    <dgm:pt modelId="{421DE442-1982-4491-B869-4405CB268EAF}" type="pres">
      <dgm:prSet presAssocID="{25362D35-8189-426D-A082-98E11654C612}" presName="parentLin" presStyleCnt="0"/>
      <dgm:spPr/>
      <dgm:t>
        <a:bodyPr/>
        <a:lstStyle/>
        <a:p>
          <a:endParaRPr lang="es-MX"/>
        </a:p>
      </dgm:t>
    </dgm:pt>
    <dgm:pt modelId="{5DF98AA6-2FB7-4F90-B94B-F8E0ED7F087D}" type="pres">
      <dgm:prSet presAssocID="{25362D35-8189-426D-A082-98E11654C612}" presName="parentLeftMargin" presStyleLbl="node1" presStyleIdx="0" presStyleCnt="1"/>
      <dgm:spPr/>
      <dgm:t>
        <a:bodyPr/>
        <a:lstStyle/>
        <a:p>
          <a:endParaRPr lang="es-MX"/>
        </a:p>
      </dgm:t>
    </dgm:pt>
    <dgm:pt modelId="{5147DB87-DB89-449D-9636-293FDE37486A}" type="pres">
      <dgm:prSet presAssocID="{25362D35-8189-426D-A082-98E11654C612}" presName="parentText" presStyleLbl="node1" presStyleIdx="0" presStyleCnt="1">
        <dgm:presLayoutVars>
          <dgm:chMax val="0"/>
          <dgm:bulletEnabled val="1"/>
        </dgm:presLayoutVars>
      </dgm:prSet>
      <dgm:spPr/>
      <dgm:t>
        <a:bodyPr/>
        <a:lstStyle/>
        <a:p>
          <a:endParaRPr lang="es-MX"/>
        </a:p>
      </dgm:t>
    </dgm:pt>
    <dgm:pt modelId="{EA84CC5F-FC8B-4B82-9B5D-D6A85FE7970E}" type="pres">
      <dgm:prSet presAssocID="{25362D35-8189-426D-A082-98E11654C612}" presName="negativeSpace" presStyleCnt="0"/>
      <dgm:spPr/>
      <dgm:t>
        <a:bodyPr/>
        <a:lstStyle/>
        <a:p>
          <a:endParaRPr lang="es-MX"/>
        </a:p>
      </dgm:t>
    </dgm:pt>
    <dgm:pt modelId="{D68826FE-C8FC-4BF8-AA16-96A955C90609}" type="pres">
      <dgm:prSet presAssocID="{25362D35-8189-426D-A082-98E11654C612}" presName="childText" presStyleLbl="conFgAcc1" presStyleIdx="0" presStyleCnt="1">
        <dgm:presLayoutVars>
          <dgm:bulletEnabled val="1"/>
        </dgm:presLayoutVars>
      </dgm:prSet>
      <dgm:spPr/>
      <dgm:t>
        <a:bodyPr/>
        <a:lstStyle/>
        <a:p>
          <a:endParaRPr lang="es-MX"/>
        </a:p>
      </dgm:t>
    </dgm:pt>
  </dgm:ptLst>
  <dgm:cxnLst>
    <dgm:cxn modelId="{FD392D07-C7AF-40A2-A43E-5AB41B0CB444}" srcId="{A63A6317-7EF3-43B6-B6C5-FFC234434DAE}" destId="{25362D35-8189-426D-A082-98E11654C612}" srcOrd="0" destOrd="0" parTransId="{F826F1A7-FD2D-4BBE-8DAA-2A138336B1E1}" sibTransId="{F8FBC2B2-BE42-469D-B69B-BC39AB9930FC}"/>
    <dgm:cxn modelId="{813E62DF-478B-493E-BD93-26F48F1CE493}" srcId="{25362D35-8189-426D-A082-98E11654C612}" destId="{0EB102C6-4709-4372-BED1-0B5C23CAAB36}" srcOrd="1" destOrd="0" parTransId="{71264936-70E1-450B-BF71-21E6CFDDE9EB}" sibTransId="{FA8BC9C1-11D5-4C8A-A99D-8630723DDE5F}"/>
    <dgm:cxn modelId="{9AC2674A-315D-40A3-9454-A19B97872E30}" type="presOf" srcId="{0EB102C6-4709-4372-BED1-0B5C23CAAB36}" destId="{D68826FE-C8FC-4BF8-AA16-96A955C90609}" srcOrd="0" destOrd="1" presId="urn:microsoft.com/office/officeart/2005/8/layout/list1"/>
    <dgm:cxn modelId="{4723D3C3-AB66-4D60-AEAA-F3DDF9B3972B}" type="presOf" srcId="{A63A6317-7EF3-43B6-B6C5-FFC234434DAE}" destId="{26E04C26-405C-44BD-8787-D97AD4CE163D}" srcOrd="0" destOrd="0" presId="urn:microsoft.com/office/officeart/2005/8/layout/list1"/>
    <dgm:cxn modelId="{D2661994-1845-446B-9B3D-F2F82B771B53}" type="presOf" srcId="{A8AF6AB0-FFBF-49A4-98BA-C518CE2DE1D0}" destId="{D68826FE-C8FC-4BF8-AA16-96A955C90609}" srcOrd="0" destOrd="0" presId="urn:microsoft.com/office/officeart/2005/8/layout/list1"/>
    <dgm:cxn modelId="{98ED75A5-0DFA-41DA-AFAC-C831219F5A70}" type="presOf" srcId="{25362D35-8189-426D-A082-98E11654C612}" destId="{5147DB87-DB89-449D-9636-293FDE37486A}" srcOrd="1" destOrd="0" presId="urn:microsoft.com/office/officeart/2005/8/layout/list1"/>
    <dgm:cxn modelId="{2B7F0012-CE38-4B81-AC7D-EEDDCCA00826}" srcId="{25362D35-8189-426D-A082-98E11654C612}" destId="{A8AF6AB0-FFBF-49A4-98BA-C518CE2DE1D0}" srcOrd="0" destOrd="0" parTransId="{AF31E504-27F0-4CA8-B78D-32D99512EF7F}" sibTransId="{2F3AF328-2AD4-4AE0-AB87-DA131CA09DE0}"/>
    <dgm:cxn modelId="{0039A661-915F-4AC2-B63B-1AF97AF10330}" type="presOf" srcId="{25362D35-8189-426D-A082-98E11654C612}" destId="{5DF98AA6-2FB7-4F90-B94B-F8E0ED7F087D}" srcOrd="0" destOrd="0" presId="urn:microsoft.com/office/officeart/2005/8/layout/list1"/>
    <dgm:cxn modelId="{9B7C4F40-5EEB-4AC6-B569-C2CD9BC661F5}" type="presParOf" srcId="{26E04C26-405C-44BD-8787-D97AD4CE163D}" destId="{421DE442-1982-4491-B869-4405CB268EAF}" srcOrd="0" destOrd="0" presId="urn:microsoft.com/office/officeart/2005/8/layout/list1"/>
    <dgm:cxn modelId="{705226CD-AF48-4257-BC90-8757F4FAB1A5}" type="presParOf" srcId="{421DE442-1982-4491-B869-4405CB268EAF}" destId="{5DF98AA6-2FB7-4F90-B94B-F8E0ED7F087D}" srcOrd="0" destOrd="0" presId="urn:microsoft.com/office/officeart/2005/8/layout/list1"/>
    <dgm:cxn modelId="{330271E4-C8A8-4E17-A8D0-BDA5D1352A95}" type="presParOf" srcId="{421DE442-1982-4491-B869-4405CB268EAF}" destId="{5147DB87-DB89-449D-9636-293FDE37486A}" srcOrd="1" destOrd="0" presId="urn:microsoft.com/office/officeart/2005/8/layout/list1"/>
    <dgm:cxn modelId="{A55E0ACE-840E-473A-81DF-96FBA1B5A2CF}" type="presParOf" srcId="{26E04C26-405C-44BD-8787-D97AD4CE163D}" destId="{EA84CC5F-FC8B-4B82-9B5D-D6A85FE7970E}" srcOrd="1" destOrd="0" presId="urn:microsoft.com/office/officeart/2005/8/layout/list1"/>
    <dgm:cxn modelId="{039B80A7-9F72-472C-938B-C4A879EB5233}" type="presParOf" srcId="{26E04C26-405C-44BD-8787-D97AD4CE163D}" destId="{D68826FE-C8FC-4BF8-AA16-96A955C90609}" srcOrd="2"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D4F2FD6-03DF-46EE-B128-E8893BED6AE0}">
      <dsp:nvSpPr>
        <dsp:cNvPr id="0" name=""/>
        <dsp:cNvSpPr/>
      </dsp:nvSpPr>
      <dsp:spPr>
        <a:xfrm>
          <a:off x="0" y="28438"/>
          <a:ext cx="6840760" cy="3528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03FEAEEB-BBFF-4186-B03D-D22E692092C8}">
      <dsp:nvSpPr>
        <dsp:cNvPr id="0" name=""/>
        <dsp:cNvSpPr/>
      </dsp:nvSpPr>
      <dsp:spPr>
        <a:xfrm>
          <a:off x="342038" y="106678"/>
          <a:ext cx="4788532" cy="413280"/>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1. Portada.</a:t>
          </a:r>
          <a:endParaRPr lang="es-MX" sz="1100" kern="1200" dirty="0"/>
        </a:p>
      </dsp:txBody>
      <dsp:txXfrm>
        <a:off x="342038" y="106678"/>
        <a:ext cx="4788532" cy="413280"/>
      </dsp:txXfrm>
    </dsp:sp>
    <dsp:sp modelId="{E871C0CA-5891-40A8-8BCA-0779FCBDE6B0}">
      <dsp:nvSpPr>
        <dsp:cNvPr id="0" name=""/>
        <dsp:cNvSpPr/>
      </dsp:nvSpPr>
      <dsp:spPr>
        <a:xfrm>
          <a:off x="0" y="948358"/>
          <a:ext cx="6840760" cy="705600"/>
        </a:xfrm>
        <a:prstGeom prst="rect">
          <a:avLst/>
        </a:prstGeom>
        <a:no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0919" tIns="291592" rIns="530919" bIns="78232" numCol="1" spcCol="1270" anchor="t" anchorCtr="0">
          <a:noAutofit/>
        </a:bodyPr>
        <a:lstStyle/>
        <a:p>
          <a:pPr marL="57150" lvl="1" indent="-57150" algn="l" defTabSz="488950">
            <a:lnSpc>
              <a:spcPct val="90000"/>
            </a:lnSpc>
            <a:spcBef>
              <a:spcPct val="0"/>
            </a:spcBef>
            <a:spcAft>
              <a:spcPct val="15000"/>
            </a:spcAft>
            <a:buChar char="••"/>
          </a:pPr>
          <a:r>
            <a:rPr lang="es-MX" sz="1100" kern="1200" dirty="0"/>
            <a:t>Presentación del trabajo.</a:t>
          </a:r>
        </a:p>
        <a:p>
          <a:pPr marL="57150" lvl="1" indent="-57150" algn="l" defTabSz="488950">
            <a:lnSpc>
              <a:spcPct val="90000"/>
            </a:lnSpc>
            <a:spcBef>
              <a:spcPct val="0"/>
            </a:spcBef>
            <a:spcAft>
              <a:spcPct val="15000"/>
            </a:spcAft>
            <a:buChar char="••"/>
          </a:pPr>
          <a:r>
            <a:rPr lang="es-MX" sz="1100" kern="1200" dirty="0" smtClean="0"/>
            <a:t>Magnitud y Trascendencia.</a:t>
          </a:r>
          <a:endParaRPr lang="es-MX" sz="1100" kern="1200" dirty="0"/>
        </a:p>
      </dsp:txBody>
      <dsp:txXfrm>
        <a:off x="0" y="948358"/>
        <a:ext cx="6840760" cy="705600"/>
      </dsp:txXfrm>
    </dsp:sp>
    <dsp:sp modelId="{A97BAAB9-699A-4F85-B83E-CB0DD7A50C19}">
      <dsp:nvSpPr>
        <dsp:cNvPr id="0" name=""/>
        <dsp:cNvSpPr/>
      </dsp:nvSpPr>
      <dsp:spPr>
        <a:xfrm>
          <a:off x="342038" y="741718"/>
          <a:ext cx="4788532" cy="413280"/>
        </a:xfrm>
        <a:prstGeom prst="roundRect">
          <a:avLst/>
        </a:prstGeom>
        <a:solidFill>
          <a:schemeClr val="accent3">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2. Introducción.</a:t>
          </a:r>
          <a:endParaRPr lang="es-MX" sz="1100" kern="1200" dirty="0"/>
        </a:p>
      </dsp:txBody>
      <dsp:txXfrm>
        <a:off x="342038" y="741718"/>
        <a:ext cx="4788532" cy="413280"/>
      </dsp:txXfrm>
    </dsp:sp>
    <dsp:sp modelId="{DE180F5E-1034-4465-A920-92D018421950}">
      <dsp:nvSpPr>
        <dsp:cNvPr id="0" name=""/>
        <dsp:cNvSpPr/>
      </dsp:nvSpPr>
      <dsp:spPr>
        <a:xfrm>
          <a:off x="0" y="1936198"/>
          <a:ext cx="6840760" cy="1256850"/>
        </a:xfrm>
        <a:prstGeom prst="rect">
          <a:avLst/>
        </a:prstGeom>
        <a:no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0919" tIns="291592" rIns="530919" bIns="78232" numCol="1" spcCol="1270" anchor="t" anchorCtr="0">
          <a:noAutofit/>
        </a:bodyPr>
        <a:lstStyle/>
        <a:p>
          <a:pPr marL="57150" lvl="1" indent="-57150" algn="l" defTabSz="488950">
            <a:lnSpc>
              <a:spcPct val="90000"/>
            </a:lnSpc>
            <a:spcBef>
              <a:spcPct val="0"/>
            </a:spcBef>
            <a:spcAft>
              <a:spcPct val="15000"/>
            </a:spcAft>
            <a:buChar char="••"/>
          </a:pPr>
          <a:r>
            <a:rPr lang="es-MX" sz="1100" b="0" kern="1200" dirty="0" smtClean="0">
              <a:latin typeface="+mn-lt"/>
            </a:rPr>
            <a:t>Antecedentes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Pregunta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Objetivo y propósito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Hipótesis.</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Justificación de la Investigación.</a:t>
          </a:r>
          <a:endParaRPr lang="es-MX" sz="1100" b="0" kern="1200" dirty="0">
            <a:latin typeface="+mn-lt"/>
          </a:endParaRPr>
        </a:p>
      </dsp:txBody>
      <dsp:txXfrm>
        <a:off x="0" y="1936198"/>
        <a:ext cx="6840760" cy="1256850"/>
      </dsp:txXfrm>
    </dsp:sp>
    <dsp:sp modelId="{54F46A34-392B-46C2-BEE4-744DB785FD38}">
      <dsp:nvSpPr>
        <dsp:cNvPr id="0" name=""/>
        <dsp:cNvSpPr/>
      </dsp:nvSpPr>
      <dsp:spPr>
        <a:xfrm>
          <a:off x="342038" y="1729559"/>
          <a:ext cx="6010086" cy="413280"/>
        </a:xfrm>
        <a:prstGeom prst="roundRect">
          <a:avLst/>
        </a:prstGeom>
        <a:solidFill>
          <a:schemeClr val="accent3">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3. Planteamiento del Problema de Investigación.</a:t>
          </a:r>
          <a:endParaRPr lang="es-MX" sz="1100" kern="1200" dirty="0"/>
        </a:p>
      </dsp:txBody>
      <dsp:txXfrm>
        <a:off x="342038" y="1729559"/>
        <a:ext cx="6010086" cy="413280"/>
      </dsp:txXfrm>
    </dsp:sp>
    <dsp:sp modelId="{407454CD-F45A-43CD-8A04-F440C19A51F5}">
      <dsp:nvSpPr>
        <dsp:cNvPr id="0" name=""/>
        <dsp:cNvSpPr/>
      </dsp:nvSpPr>
      <dsp:spPr>
        <a:xfrm>
          <a:off x="0" y="3475289"/>
          <a:ext cx="6840760" cy="3528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10FE88CF-6048-4AC4-811B-1539E66B6305}">
      <dsp:nvSpPr>
        <dsp:cNvPr id="0" name=""/>
        <dsp:cNvSpPr/>
      </dsp:nvSpPr>
      <dsp:spPr>
        <a:xfrm>
          <a:off x="342038" y="3268649"/>
          <a:ext cx="4788532" cy="413280"/>
        </a:xfrm>
        <a:prstGeom prst="roundRect">
          <a:avLst/>
        </a:prstGeom>
        <a:solidFill>
          <a:schemeClr val="accent5">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4. Índice de Marco Teórico.</a:t>
          </a:r>
          <a:endParaRPr lang="es-MX" sz="1100" kern="1200" dirty="0"/>
        </a:p>
      </dsp:txBody>
      <dsp:txXfrm>
        <a:off x="342038" y="3268649"/>
        <a:ext cx="4788532" cy="413280"/>
      </dsp:txXfrm>
    </dsp:sp>
    <dsp:sp modelId="{D68826FE-C8FC-4BF8-AA16-96A955C90609}">
      <dsp:nvSpPr>
        <dsp:cNvPr id="0" name=""/>
        <dsp:cNvSpPr/>
      </dsp:nvSpPr>
      <dsp:spPr>
        <a:xfrm>
          <a:off x="0" y="4110329"/>
          <a:ext cx="6840760" cy="705600"/>
        </a:xfrm>
        <a:prstGeom prst="rect">
          <a:avLst/>
        </a:prstGeom>
        <a:no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0919" tIns="291592" rIns="530919" bIns="78232" numCol="1" spcCol="1270" anchor="t" anchorCtr="0">
          <a:noAutofit/>
        </a:bodyPr>
        <a:lstStyle/>
        <a:p>
          <a:pPr marL="57150" lvl="1" indent="-57150" algn="l" defTabSz="488950">
            <a:lnSpc>
              <a:spcPct val="90000"/>
            </a:lnSpc>
            <a:spcBef>
              <a:spcPct val="0"/>
            </a:spcBef>
            <a:spcAft>
              <a:spcPct val="15000"/>
            </a:spcAft>
            <a:buChar char="••"/>
          </a:pPr>
          <a:r>
            <a:rPr lang="es-MX" sz="1100" b="0" kern="1200" dirty="0" smtClean="0">
              <a:latin typeface="+mn-lt"/>
            </a:rPr>
            <a:t>Tipo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Procedimiento.</a:t>
          </a:r>
          <a:endParaRPr lang="es-MX" sz="1100" b="0" kern="1200" dirty="0">
            <a:latin typeface="+mn-lt"/>
          </a:endParaRPr>
        </a:p>
      </dsp:txBody>
      <dsp:txXfrm>
        <a:off x="0" y="4110329"/>
        <a:ext cx="6840760" cy="705600"/>
      </dsp:txXfrm>
    </dsp:sp>
    <dsp:sp modelId="{5147DB87-DB89-449D-9636-293FDE37486A}">
      <dsp:nvSpPr>
        <dsp:cNvPr id="0" name=""/>
        <dsp:cNvSpPr/>
      </dsp:nvSpPr>
      <dsp:spPr>
        <a:xfrm>
          <a:off x="342038" y="3903689"/>
          <a:ext cx="4788532" cy="413280"/>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5. Propuesta Metodológica.</a:t>
          </a:r>
          <a:endParaRPr lang="es-MX" sz="1100" kern="1200" dirty="0"/>
        </a:p>
      </dsp:txBody>
      <dsp:txXfrm>
        <a:off x="342038" y="3903689"/>
        <a:ext cx="4788532" cy="413280"/>
      </dsp:txXfrm>
    </dsp:sp>
    <dsp:sp modelId="{3F268D02-20DE-422B-AE1A-013DDBE69E97}">
      <dsp:nvSpPr>
        <dsp:cNvPr id="0" name=""/>
        <dsp:cNvSpPr/>
      </dsp:nvSpPr>
      <dsp:spPr>
        <a:xfrm>
          <a:off x="0" y="5098168"/>
          <a:ext cx="6840760" cy="3528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FCED0DCA-CC63-4995-9C68-396DEFC9728C}">
      <dsp:nvSpPr>
        <dsp:cNvPr id="0" name=""/>
        <dsp:cNvSpPr/>
      </dsp:nvSpPr>
      <dsp:spPr>
        <a:xfrm>
          <a:off x="342038" y="4891529"/>
          <a:ext cx="4788532" cy="413280"/>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6. Bibliografía tentativa.</a:t>
          </a:r>
          <a:endParaRPr lang="es-MX" sz="1100" kern="1200" dirty="0"/>
        </a:p>
      </dsp:txBody>
      <dsp:txXfrm>
        <a:off x="342038" y="4891529"/>
        <a:ext cx="4788532" cy="413280"/>
      </dsp:txXfrm>
    </dsp:sp>
    <dsp:sp modelId="{B86353CA-9665-4F9D-876C-872124BB1FEC}">
      <dsp:nvSpPr>
        <dsp:cNvPr id="0" name=""/>
        <dsp:cNvSpPr/>
      </dsp:nvSpPr>
      <dsp:spPr>
        <a:xfrm>
          <a:off x="0" y="5733208"/>
          <a:ext cx="6840760" cy="3528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6423A8E8-C952-43D4-8F73-E996BCF20A87}">
      <dsp:nvSpPr>
        <dsp:cNvPr id="0" name=""/>
        <dsp:cNvSpPr/>
      </dsp:nvSpPr>
      <dsp:spPr>
        <a:xfrm>
          <a:off x="342038" y="5526569"/>
          <a:ext cx="4788532" cy="413280"/>
        </a:xfrm>
        <a:prstGeom prst="roundRect">
          <a:avLst/>
        </a:prstGeom>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7. Cronograma.</a:t>
          </a:r>
          <a:endParaRPr lang="es-MX" sz="1100" kern="1200" dirty="0"/>
        </a:p>
      </dsp:txBody>
      <dsp:txXfrm>
        <a:off x="342038" y="5526569"/>
        <a:ext cx="4788532" cy="41328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8826FE-C8FC-4BF8-AA16-96A955C90609}">
      <dsp:nvSpPr>
        <dsp:cNvPr id="0" name=""/>
        <dsp:cNvSpPr/>
      </dsp:nvSpPr>
      <dsp:spPr>
        <a:xfrm>
          <a:off x="0" y="866029"/>
          <a:ext cx="6840760" cy="1644300"/>
        </a:xfrm>
        <a:prstGeom prst="rect">
          <a:avLst/>
        </a:prstGeom>
        <a:no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0919" tIns="1208024" rIns="530919" bIns="78232" numCol="1" spcCol="1270" anchor="t" anchorCtr="0">
          <a:noAutofit/>
        </a:bodyPr>
        <a:lstStyle/>
        <a:p>
          <a:pPr marL="57150" lvl="1" indent="-57150" algn="l" defTabSz="488950">
            <a:lnSpc>
              <a:spcPct val="90000"/>
            </a:lnSpc>
            <a:spcBef>
              <a:spcPct val="0"/>
            </a:spcBef>
            <a:spcAft>
              <a:spcPct val="15000"/>
            </a:spcAft>
            <a:buChar char="••"/>
          </a:pPr>
          <a:r>
            <a:rPr lang="es-MX" sz="1100" b="0" kern="1200" dirty="0" smtClean="0">
              <a:latin typeface="+mn-lt"/>
            </a:rPr>
            <a:t>Tipo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smtClean="0">
              <a:latin typeface="+mn-lt"/>
            </a:rPr>
            <a:t>Procedimiento.</a:t>
          </a:r>
          <a:endParaRPr lang="es-MX" sz="1100" b="0" kern="1200" dirty="0">
            <a:latin typeface="+mn-lt"/>
          </a:endParaRPr>
        </a:p>
      </dsp:txBody>
      <dsp:txXfrm>
        <a:off x="0" y="866029"/>
        <a:ext cx="6840760" cy="1644300"/>
      </dsp:txXfrm>
    </dsp:sp>
    <dsp:sp modelId="{5147DB87-DB89-449D-9636-293FDE37486A}">
      <dsp:nvSpPr>
        <dsp:cNvPr id="0" name=""/>
        <dsp:cNvSpPr/>
      </dsp:nvSpPr>
      <dsp:spPr>
        <a:xfrm>
          <a:off x="342038" y="9949"/>
          <a:ext cx="4788532" cy="1712160"/>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5. Propuesta Metodológica.</a:t>
          </a:r>
          <a:endParaRPr lang="es-MX" sz="1100" kern="1200" dirty="0"/>
        </a:p>
      </dsp:txBody>
      <dsp:txXfrm>
        <a:off x="342038" y="9949"/>
        <a:ext cx="4788532" cy="171216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8027EB-2532-4F98-8047-629828A10103}" type="datetimeFigureOut">
              <a:rPr lang="es-MX" smtClean="0"/>
              <a:t>30/03/2012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8D0C19-5E18-41A9-BB93-711F3B6635BE}" type="slidenum">
              <a:rPr lang="es-MX" smtClean="0"/>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DD8D0C19-5E18-41A9-BB93-711F3B6635BE}" type="slidenum">
              <a:rPr lang="es-MX" smtClean="0"/>
              <a:t>9</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DD8D0C19-5E18-41A9-BB93-711F3B6635BE}" type="slidenum">
              <a:rPr lang="es-MX" smtClean="0"/>
              <a:t>10</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F711D3F-FAE5-4BFD-8A50-B2B5C1ADCA01}" type="datetimeFigureOut">
              <a:rPr lang="es-MX" smtClean="0"/>
              <a:t>30/03/2012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711D3F-FAE5-4BFD-8A50-B2B5C1ADCA01}" type="datetimeFigureOut">
              <a:rPr lang="es-MX" smtClean="0"/>
              <a:t>30/03/2012</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A9A3DA-92F1-422D-A8DB-1E266E52A288}"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2411760" y="2924944"/>
            <a:ext cx="5832648" cy="1815882"/>
          </a:xfrm>
          <a:prstGeom prst="rect">
            <a:avLst/>
          </a:prstGeom>
          <a:noFill/>
        </p:spPr>
        <p:txBody>
          <a:bodyPr wrap="square" rtlCol="0">
            <a:spAutoFit/>
          </a:bodyPr>
          <a:lstStyle/>
          <a:p>
            <a:pPr algn="r"/>
            <a:r>
              <a:rPr lang="es-MX" sz="2800" dirty="0" smtClean="0">
                <a:solidFill>
                  <a:schemeClr val="tx1">
                    <a:lumMod val="65000"/>
                    <a:lumOff val="35000"/>
                  </a:schemeClr>
                </a:solidFill>
                <a:effectLst>
                  <a:outerShdw blurRad="38100" dist="38100" dir="2700000" algn="tl">
                    <a:srgbClr val="000000">
                      <a:alpha val="43137"/>
                    </a:srgbClr>
                  </a:outerShdw>
                </a:effectLst>
              </a:rPr>
              <a:t>SESIÓN METODOLÓGICA PARA LA  ELABORACIÓN DE TESIS DE MAESTRÍA</a:t>
            </a:r>
          </a:p>
          <a:p>
            <a:pPr algn="r"/>
            <a:endParaRPr lang="es-MX" sz="2800" dirty="0">
              <a:solidFill>
                <a:schemeClr val="tx1">
                  <a:lumMod val="65000"/>
                  <a:lumOff val="35000"/>
                </a:schemeClr>
              </a:solidFill>
              <a:effectLst>
                <a:outerShdw blurRad="38100" dist="38100" dir="2700000" algn="tl">
                  <a:srgbClr val="000000">
                    <a:alpha val="43137"/>
                  </a:srgbClr>
                </a:outerShdw>
              </a:effectLst>
            </a:endParaRPr>
          </a:p>
          <a:p>
            <a:pPr algn="r"/>
            <a:r>
              <a:rPr lang="es-MX" sz="2800" dirty="0" smtClean="0">
                <a:solidFill>
                  <a:schemeClr val="tx1">
                    <a:lumMod val="65000"/>
                    <a:lumOff val="35000"/>
                  </a:schemeClr>
                </a:solidFill>
                <a:effectLst>
                  <a:outerShdw blurRad="38100" dist="38100" dir="2700000" algn="tl">
                    <a:srgbClr val="000000">
                      <a:alpha val="43137"/>
                    </a:srgbClr>
                  </a:outerShdw>
                </a:effectLst>
              </a:rPr>
              <a:t>30 de marzo, 2012</a:t>
            </a:r>
            <a:endParaRPr lang="es-MX" sz="2800" dirty="0">
              <a:solidFill>
                <a:schemeClr val="tx1">
                  <a:lumMod val="65000"/>
                  <a:lumOff val="35000"/>
                </a:schemeClr>
              </a:solidFill>
              <a:effectLst>
                <a:outerShdw blurRad="38100" dist="38100" dir="2700000" algn="tl">
                  <a:srgbClr val="000000">
                    <a:alpha val="43137"/>
                  </a:srgbClr>
                </a:outerShdw>
              </a:effectLst>
            </a:endParaRPr>
          </a:p>
        </p:txBody>
      </p:sp>
      <p:pic>
        <p:nvPicPr>
          <p:cNvPr id="7" name="Picture 6"/>
          <p:cNvPicPr>
            <a:picLocks noChangeAspect="1" noChangeArrowheads="1"/>
          </p:cNvPicPr>
          <p:nvPr/>
        </p:nvPicPr>
        <p:blipFill>
          <a:blip r:embed="rId2" cstate="print"/>
          <a:srcRect r="4962" b="2965"/>
          <a:stretch>
            <a:fillRect/>
          </a:stretch>
        </p:blipFill>
        <p:spPr bwMode="auto">
          <a:xfrm>
            <a:off x="683568" y="128946"/>
            <a:ext cx="1656184" cy="995798"/>
          </a:xfrm>
          <a:prstGeom prst="rect">
            <a:avLst/>
          </a:prstGeom>
          <a:noFill/>
          <a:ln w="9525">
            <a:noFill/>
            <a:miter lim="800000"/>
            <a:headEnd/>
            <a:tailEnd/>
          </a:ln>
        </p:spPr>
      </p:pic>
      <p:cxnSp>
        <p:nvCxnSpPr>
          <p:cNvPr id="8" name="7 Conector recto"/>
          <p:cNvCxnSpPr/>
          <p:nvPr/>
        </p:nvCxnSpPr>
        <p:spPr>
          <a:xfrm>
            <a:off x="3059832" y="1196752"/>
            <a:ext cx="5400675"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2411760" y="260648"/>
            <a:ext cx="4536504" cy="369332"/>
          </a:xfrm>
          <a:prstGeom prst="rect">
            <a:avLst/>
          </a:prstGeom>
          <a:noFill/>
        </p:spPr>
        <p:txBody>
          <a:bodyPr wrap="square" rtlCol="0">
            <a:spAutoFit/>
          </a:bodyPr>
          <a:lstStyle/>
          <a:p>
            <a:pPr algn="ctr"/>
            <a:r>
              <a:rPr lang="es-MX" b="1" dirty="0" smtClean="0">
                <a:solidFill>
                  <a:schemeClr val="tx1">
                    <a:lumMod val="65000"/>
                    <a:lumOff val="35000"/>
                  </a:schemeClr>
                </a:solidFill>
              </a:rPr>
              <a:t>Procedimientos</a:t>
            </a:r>
            <a:endParaRPr lang="es-MX" b="1" dirty="0">
              <a:solidFill>
                <a:schemeClr val="tx1">
                  <a:lumMod val="65000"/>
                  <a:lumOff val="35000"/>
                </a:schemeClr>
              </a:solidFill>
            </a:endParaRPr>
          </a:p>
        </p:txBody>
      </p:sp>
      <p:graphicFrame>
        <p:nvGraphicFramePr>
          <p:cNvPr id="3" name="2 Tabla"/>
          <p:cNvGraphicFramePr>
            <a:graphicFrameLocks noGrp="1"/>
          </p:cNvGraphicFramePr>
          <p:nvPr/>
        </p:nvGraphicFramePr>
        <p:xfrm>
          <a:off x="539552" y="2228944"/>
          <a:ext cx="8424936" cy="4150360"/>
        </p:xfrm>
        <a:graphic>
          <a:graphicData uri="http://schemas.openxmlformats.org/drawingml/2006/table">
            <a:tbl>
              <a:tblPr firstRow="1" bandRow="1">
                <a:tableStyleId>{69C7853C-536D-4A76-A0AE-DD22124D55A5}</a:tableStyleId>
              </a:tblPr>
              <a:tblGrid>
                <a:gridCol w="1656184"/>
                <a:gridCol w="6768752"/>
              </a:tblGrid>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Métodos/ Técnicas</a:t>
                      </a:r>
                      <a:r>
                        <a:rPr lang="es-MX" sz="1400" baseline="0" dirty="0" smtClean="0"/>
                        <a:t>:</a:t>
                      </a:r>
                      <a:endParaRPr lang="es-MX" sz="1400" dirty="0" smtClean="0">
                        <a:solidFill>
                          <a:schemeClr val="accent2"/>
                        </a:solidFill>
                      </a:endParaRPr>
                    </a:p>
                  </a:txBody>
                  <a:tcPr/>
                </a:tc>
                <a:tc hMerge="1">
                  <a:txBody>
                    <a:bodyPr/>
                    <a:lstStyle/>
                    <a:p>
                      <a:endParaRPr lang="es-MX" dirty="0"/>
                    </a:p>
                  </a:txBody>
                  <a:tcPr/>
                </a:tc>
              </a:tr>
              <a:tr h="370840">
                <a:tc>
                  <a:txBody>
                    <a:bodyPr/>
                    <a:lstStyle/>
                    <a:p>
                      <a:r>
                        <a:rPr lang="es-MX" sz="1400" dirty="0" smtClean="0"/>
                        <a:t>Encuesta</a:t>
                      </a:r>
                      <a:endParaRPr lang="es-MX" sz="1400" dirty="0"/>
                    </a:p>
                  </a:txBody>
                  <a:tcPr/>
                </a:tc>
                <a:tc>
                  <a:txBody>
                    <a:bodyPr/>
                    <a:lstStyle/>
                    <a:p>
                      <a:pPr algn="just"/>
                      <a:r>
                        <a:rPr lang="es-ES" sz="1400" dirty="0" smtClean="0"/>
                        <a:t>En</a:t>
                      </a:r>
                      <a:r>
                        <a:rPr lang="es-ES" sz="1400" baseline="0" dirty="0" smtClean="0"/>
                        <a:t> la encuesta e</a:t>
                      </a:r>
                      <a:r>
                        <a:rPr lang="es-ES" sz="1400" dirty="0" smtClean="0"/>
                        <a:t>l investigador busca recabar datos por medio de un cuestionario prediseñado, y no modifica el entorno ni controla el proceso que está en observación.</a:t>
                      </a:r>
                      <a:r>
                        <a:rPr lang="es-ES" sz="1400" baseline="0" dirty="0" smtClean="0"/>
                        <a:t> </a:t>
                      </a:r>
                      <a:r>
                        <a:rPr lang="es-ES" sz="1400" dirty="0" smtClean="0"/>
                        <a:t>Los datos se obtienen a partir de realizar un conjunto de preguntas normalizadas dirigidas a una muestra representativa</a:t>
                      </a:r>
                      <a:endParaRPr lang="es-MX" sz="1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Entrevistas</a:t>
                      </a:r>
                    </a:p>
                  </a:txBody>
                  <a:tcPr/>
                </a:tc>
                <a:tc>
                  <a:txBody>
                    <a:bodyPr/>
                    <a:lstStyle/>
                    <a:p>
                      <a:r>
                        <a:rPr lang="es-MX" sz="1400" dirty="0" smtClean="0"/>
                        <a:t>Estructurada: un interrogatorio</a:t>
                      </a:r>
                      <a:r>
                        <a:rPr lang="es-MX" sz="1400" baseline="0" dirty="0" smtClean="0"/>
                        <a:t> donde las preguntas se plantean en el mismo orden (formulario previamente elaborado)</a:t>
                      </a:r>
                    </a:p>
                    <a:p>
                      <a:r>
                        <a:rPr lang="es-MX" sz="1400" baseline="0" dirty="0" smtClean="0"/>
                        <a:t>No estructurada: Deja mayor libertad a la iniciativa de la persona interrogada.</a:t>
                      </a:r>
                      <a:endParaRPr lang="es-MX" sz="1400" dirty="0" smtClean="0"/>
                    </a:p>
                  </a:txBody>
                  <a:tcPr/>
                </a:tc>
              </a:tr>
              <a:tr h="370840">
                <a:tc>
                  <a:txBody>
                    <a:bodyPr/>
                    <a:lstStyle/>
                    <a:p>
                      <a:r>
                        <a:rPr lang="es-MX" sz="1400" dirty="0" smtClean="0"/>
                        <a:t>Grupo focal</a:t>
                      </a:r>
                      <a:endParaRPr lang="es-MX" sz="1400" dirty="0"/>
                    </a:p>
                  </a:txBody>
                  <a:tcPr/>
                </a:tc>
                <a:tc>
                  <a:txBody>
                    <a:bodyPr/>
                    <a:lstStyle/>
                    <a:p>
                      <a:r>
                        <a:rPr lang="es-MX" sz="1400" kern="1200" dirty="0" smtClean="0">
                          <a:solidFill>
                            <a:schemeClr val="dk1"/>
                          </a:solidFill>
                          <a:latin typeface="+mn-lt"/>
                          <a:ea typeface="+mn-ea"/>
                          <a:cs typeface="+mn-cs"/>
                        </a:rPr>
                        <a:t>Se</a:t>
                      </a:r>
                      <a:r>
                        <a:rPr lang="es-MX" sz="1400" kern="1200" baseline="0" dirty="0" smtClean="0">
                          <a:solidFill>
                            <a:schemeClr val="dk1"/>
                          </a:solidFill>
                          <a:latin typeface="+mn-lt"/>
                          <a:ea typeface="+mn-ea"/>
                          <a:cs typeface="+mn-cs"/>
                        </a:rPr>
                        <a:t> conforma con </a:t>
                      </a:r>
                      <a:r>
                        <a:rPr lang="es-MX" sz="1400" kern="1200" dirty="0" smtClean="0">
                          <a:solidFill>
                            <a:schemeClr val="dk1"/>
                          </a:solidFill>
                          <a:latin typeface="+mn-lt"/>
                          <a:ea typeface="+mn-ea"/>
                          <a:cs typeface="+mn-cs"/>
                        </a:rPr>
                        <a:t>actores clave y estratégicos con</a:t>
                      </a:r>
                      <a:r>
                        <a:rPr lang="es-MX" sz="1400" kern="1200" baseline="0" dirty="0" smtClean="0">
                          <a:solidFill>
                            <a:schemeClr val="dk1"/>
                          </a:solidFill>
                          <a:latin typeface="+mn-lt"/>
                          <a:ea typeface="+mn-ea"/>
                          <a:cs typeface="+mn-cs"/>
                        </a:rPr>
                        <a:t> el objeto de obtener información y la percepción sobre un tema.</a:t>
                      </a:r>
                      <a:endParaRPr lang="es-MX" sz="1400" dirty="0"/>
                    </a:p>
                  </a:txBody>
                  <a:tcPr/>
                </a:tc>
              </a:tr>
              <a:tr h="370840">
                <a:tc>
                  <a:txBody>
                    <a:bodyPr/>
                    <a:lstStyle/>
                    <a:p>
                      <a:r>
                        <a:rPr lang="es-MX" sz="1400" dirty="0" smtClean="0"/>
                        <a:t>Muestra</a:t>
                      </a:r>
                      <a:endParaRPr lang="es-MX" sz="1400" dirty="0"/>
                    </a:p>
                  </a:txBody>
                  <a:tcPr/>
                </a:tc>
                <a:tc>
                  <a:txBody>
                    <a:bodyPr/>
                    <a:lstStyle/>
                    <a:p>
                      <a:r>
                        <a:rPr lang="es-MX" sz="1400" dirty="0" smtClean="0"/>
                        <a:t>Una muestra es un conjunto de unidades, una porción del total, que representa la conducta del universo en su conjunto. Una muestra, en un sentido amplio, no es más que eso, una parte del todo que se llama universo o población y que sirve para representarlo. Cuando un investigador realiza en ciencias sociales un experimento, una encuesta o cualquier tipo de estudio, trata de obtener conclusiones generales acerca de una población determinada. Para el estudio de ese grupo, tomará un sector, al que se conoce como </a:t>
                      </a:r>
                      <a:r>
                        <a:rPr lang="es-MX" sz="1400" b="1" dirty="0" smtClean="0"/>
                        <a:t>muestra</a:t>
                      </a:r>
                      <a:r>
                        <a:rPr lang="es-MX" sz="1400" i="1" dirty="0" smtClean="0"/>
                        <a:t>.</a:t>
                      </a:r>
                      <a:endParaRPr lang="es-MX" sz="1400" dirty="0"/>
                    </a:p>
                  </a:txBody>
                  <a:tcPr/>
                </a:tc>
              </a:tr>
            </a:tbl>
          </a:graphicData>
        </a:graphic>
      </p:graphicFrame>
      <p:graphicFrame>
        <p:nvGraphicFramePr>
          <p:cNvPr id="4" name="3 Tabla"/>
          <p:cNvGraphicFramePr>
            <a:graphicFrameLocks noGrp="1"/>
          </p:cNvGraphicFramePr>
          <p:nvPr/>
        </p:nvGraphicFramePr>
        <p:xfrm>
          <a:off x="467544" y="1031136"/>
          <a:ext cx="8424936" cy="741680"/>
        </p:xfrm>
        <a:graphic>
          <a:graphicData uri="http://schemas.openxmlformats.org/drawingml/2006/table">
            <a:tbl>
              <a:tblPr firstRow="1" bandRow="1">
                <a:tableStyleId>{69C7853C-536D-4A76-A0AE-DD22124D55A5}</a:tableStyleId>
              </a:tblPr>
              <a:tblGrid>
                <a:gridCol w="2232248"/>
                <a:gridCol w="6192688"/>
              </a:tblGrid>
              <a:tr h="370840">
                <a:tc>
                  <a:txBody>
                    <a:bodyPr/>
                    <a:lstStyle/>
                    <a:p>
                      <a:endParaRPr lang="es-MX" sz="1800" kern="1200" dirty="0">
                        <a:solidFill>
                          <a:schemeClr val="dk1"/>
                        </a:solidFill>
                        <a:latin typeface="+mn-lt"/>
                        <a:ea typeface="+mn-ea"/>
                        <a:cs typeface="+mn-cs"/>
                      </a:endParaRPr>
                    </a:p>
                  </a:txBody>
                  <a:tcPr/>
                </a:tc>
                <a:tc>
                  <a:txBody>
                    <a:bodyPr/>
                    <a:lstStyle/>
                    <a:p>
                      <a:endParaRPr lang="es-MX"/>
                    </a:p>
                  </a:txBody>
                  <a:tcPr/>
                </a:tc>
              </a:tr>
              <a:tr h="370840">
                <a:tc>
                  <a:txBody>
                    <a:bodyPr/>
                    <a:lstStyle/>
                    <a:p>
                      <a:r>
                        <a:rPr lang="es-MX" dirty="0" smtClean="0"/>
                        <a:t>Ruta Crítica</a:t>
                      </a:r>
                      <a:endParaRPr lang="es-MX" dirty="0"/>
                    </a:p>
                  </a:txBody>
                  <a:tcPr/>
                </a:tc>
                <a:tc>
                  <a:txBody>
                    <a:bodyPr/>
                    <a:lstStyle/>
                    <a:p>
                      <a:r>
                        <a:rPr lang="es-MX" dirty="0" smtClean="0"/>
                        <a:t>Fases o etapas de la investigación</a:t>
                      </a:r>
                      <a:r>
                        <a:rPr lang="es-MX" baseline="0" dirty="0" smtClean="0"/>
                        <a:t> </a:t>
                      </a:r>
                      <a:endParaRPr lang="es-MX"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p:cNvSpPr>
            <a:spLocks noGrp="1" noChangeArrowheads="1"/>
          </p:cNvSpPr>
          <p:nvPr>
            <p:ph type="title"/>
          </p:nvPr>
        </p:nvSpPr>
        <p:spPr/>
        <p:txBody>
          <a:bodyPr/>
          <a:lstStyle/>
          <a:p>
            <a:pPr>
              <a:defRPr/>
            </a:pPr>
            <a:r>
              <a:rPr lang="en-US">
                <a:solidFill>
                  <a:schemeClr val="accent1">
                    <a:lumMod val="75000"/>
                  </a:schemeClr>
                </a:solidFill>
              </a:rPr>
              <a:t>Experimentos</a:t>
            </a:r>
          </a:p>
        </p:txBody>
      </p:sp>
      <p:sp>
        <p:nvSpPr>
          <p:cNvPr id="16387" name="Rectangle 3"/>
          <p:cNvSpPr>
            <a:spLocks noGrp="1" noChangeArrowheads="1"/>
          </p:cNvSpPr>
          <p:nvPr>
            <p:ph type="body" idx="1"/>
          </p:nvPr>
        </p:nvSpPr>
        <p:spPr/>
        <p:txBody>
          <a:bodyPr>
            <a:normAutofit fontScale="92500"/>
          </a:bodyPr>
          <a:lstStyle/>
          <a:p>
            <a:r>
              <a:rPr lang="es-MX" dirty="0" smtClean="0"/>
              <a:t>Requiere asignación aleatoria de individuos o grupos al tratamiento y a un grupo de control</a:t>
            </a:r>
            <a:endParaRPr lang="en-US" dirty="0" smtClean="0"/>
          </a:p>
          <a:p>
            <a:r>
              <a:rPr lang="es-MX" dirty="0" smtClean="0"/>
              <a:t>Compara el grupo de tratamiento al grupo de control para determinar el efecto programático</a:t>
            </a:r>
          </a:p>
          <a:p>
            <a:r>
              <a:rPr lang="es-MX" u="sng" dirty="0" smtClean="0"/>
              <a:t>Ventajas</a:t>
            </a:r>
            <a:r>
              <a:rPr lang="es-MX" dirty="0" smtClean="0"/>
              <a:t>: Permite al investigador estimar efectos causales (o la ausencia de ellos)</a:t>
            </a:r>
            <a:endParaRPr lang="en-US" dirty="0" smtClean="0"/>
          </a:p>
          <a:p>
            <a:r>
              <a:rPr lang="es-MX" u="sng" dirty="0" smtClean="0"/>
              <a:t>Limitaciones</a:t>
            </a:r>
            <a:r>
              <a:rPr lang="es-MX" dirty="0" smtClean="0"/>
              <a:t>: No son frecuentes en política social por la dificultad de llevar a cabo el experimento y/o objeciones de tipo ético</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http://www.rena.edu.ve/cuartaEtapa/metodologia/Imagenes/T5Esq1.gif"/>
          <p:cNvPicPr>
            <a:picLocks noChangeAspect="1" noChangeArrowheads="1"/>
          </p:cNvPicPr>
          <p:nvPr/>
        </p:nvPicPr>
        <p:blipFill>
          <a:blip r:embed="rId2" cstate="print"/>
          <a:srcRect/>
          <a:stretch>
            <a:fillRect/>
          </a:stretch>
        </p:blipFill>
        <p:spPr bwMode="auto">
          <a:xfrm>
            <a:off x="2483768" y="2711549"/>
            <a:ext cx="3981450" cy="2733675"/>
          </a:xfrm>
          <a:prstGeom prst="rect">
            <a:avLst/>
          </a:prstGeom>
          <a:noFill/>
        </p:spPr>
      </p:pic>
      <p:sp>
        <p:nvSpPr>
          <p:cNvPr id="5" name="4 Rectángulo"/>
          <p:cNvSpPr/>
          <p:nvPr/>
        </p:nvSpPr>
        <p:spPr>
          <a:xfrm>
            <a:off x="1043608" y="605006"/>
            <a:ext cx="6840760" cy="1815882"/>
          </a:xfrm>
          <a:prstGeom prst="rect">
            <a:avLst/>
          </a:prstGeom>
        </p:spPr>
        <p:txBody>
          <a:bodyPr wrap="square">
            <a:spAutoFit/>
          </a:bodyPr>
          <a:lstStyle/>
          <a:p>
            <a:pPr algn="just"/>
            <a:r>
              <a:rPr lang="es-MX" sz="1600" dirty="0" smtClean="0"/>
              <a:t>Los diseños experimentales son propios de la investigación cuantitativa, mientras los no experimentales se aplican en ambos enfoques (cualitativo o cuantitativo) (Hernández, Fernández y Baptista, 2000). De este modo existen dos Diseño de investigación principales, los experimentales o de la laboratorio y los no experimentales que se basan en la </a:t>
            </a:r>
            <a:r>
              <a:rPr lang="es-MX" sz="1600" dirty="0" err="1" smtClean="0"/>
              <a:t>temporalización</a:t>
            </a:r>
            <a:r>
              <a:rPr lang="es-MX" sz="1600" dirty="0" smtClean="0"/>
              <a:t> de la investigación.</a:t>
            </a:r>
            <a:br>
              <a:rPr lang="es-MX" sz="1600" dirty="0" smtClean="0"/>
            </a:br>
            <a:r>
              <a:rPr lang="es-MX" sz="1600" dirty="0" smtClean="0"/>
              <a:t/>
            </a:r>
            <a:br>
              <a:rPr lang="es-MX" sz="1600" dirty="0" smtClean="0"/>
            </a:br>
            <a:endParaRPr lang="es-MX"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pPr>
              <a:defRPr/>
            </a:pPr>
            <a:r>
              <a:rPr lang="en-US">
                <a:solidFill>
                  <a:schemeClr val="accent1">
                    <a:lumMod val="75000"/>
                  </a:schemeClr>
                </a:solidFill>
              </a:rPr>
              <a:t>Diseño Cuasi-Experimental (1)</a:t>
            </a:r>
          </a:p>
        </p:txBody>
      </p:sp>
      <p:sp>
        <p:nvSpPr>
          <p:cNvPr id="17411" name="Rectangle 3"/>
          <p:cNvSpPr>
            <a:spLocks noGrp="1" noChangeArrowheads="1"/>
          </p:cNvSpPr>
          <p:nvPr>
            <p:ph type="body" idx="1"/>
          </p:nvPr>
        </p:nvSpPr>
        <p:spPr>
          <a:xfrm>
            <a:off x="747713" y="1143000"/>
            <a:ext cx="7772400" cy="5410200"/>
          </a:xfrm>
        </p:spPr>
        <p:txBody>
          <a:bodyPr>
            <a:normAutofit fontScale="85000" lnSpcReduction="10000"/>
          </a:bodyPr>
          <a:lstStyle/>
          <a:p>
            <a:r>
              <a:rPr lang="en-US" dirty="0" err="1" smtClean="0"/>
              <a:t>Trata</a:t>
            </a:r>
            <a:r>
              <a:rPr lang="en-US" dirty="0" smtClean="0"/>
              <a:t> de </a:t>
            </a:r>
            <a:r>
              <a:rPr lang="en-US" dirty="0" err="1" smtClean="0"/>
              <a:t>aproximar</a:t>
            </a:r>
            <a:r>
              <a:rPr lang="en-US" dirty="0" smtClean="0"/>
              <a:t> la </a:t>
            </a:r>
            <a:r>
              <a:rPr lang="en-US" dirty="0" err="1" smtClean="0"/>
              <a:t>lógica</a:t>
            </a:r>
            <a:r>
              <a:rPr lang="en-US" dirty="0" smtClean="0"/>
              <a:t> del </a:t>
            </a:r>
            <a:r>
              <a:rPr lang="en-US" dirty="0" err="1" smtClean="0"/>
              <a:t>experimento</a:t>
            </a:r>
            <a:r>
              <a:rPr lang="en-US" dirty="0" smtClean="0"/>
              <a:t> </a:t>
            </a:r>
            <a:r>
              <a:rPr lang="en-US" dirty="0" err="1" smtClean="0"/>
              <a:t>cuando</a:t>
            </a:r>
            <a:r>
              <a:rPr lang="en-US" dirty="0" smtClean="0"/>
              <a:t> no se </a:t>
            </a:r>
            <a:r>
              <a:rPr lang="en-US" dirty="0" err="1" smtClean="0"/>
              <a:t>puede</a:t>
            </a:r>
            <a:r>
              <a:rPr lang="en-US" dirty="0" smtClean="0"/>
              <a:t> </a:t>
            </a:r>
            <a:r>
              <a:rPr lang="en-US" dirty="0" err="1" smtClean="0"/>
              <a:t>hacer</a:t>
            </a:r>
            <a:r>
              <a:rPr lang="en-US" dirty="0" smtClean="0"/>
              <a:t> </a:t>
            </a:r>
            <a:r>
              <a:rPr lang="en-US" dirty="0" err="1" smtClean="0"/>
              <a:t>una</a:t>
            </a:r>
            <a:r>
              <a:rPr lang="en-US" dirty="0" smtClean="0"/>
              <a:t> </a:t>
            </a:r>
            <a:r>
              <a:rPr lang="en-US" dirty="0" err="1" smtClean="0"/>
              <a:t>asignación</a:t>
            </a:r>
            <a:r>
              <a:rPr lang="en-US" dirty="0" smtClean="0"/>
              <a:t> </a:t>
            </a:r>
            <a:r>
              <a:rPr lang="en-US" dirty="0" err="1" smtClean="0"/>
              <a:t>aleatoria</a:t>
            </a:r>
            <a:endParaRPr lang="en-US" dirty="0" smtClean="0"/>
          </a:p>
          <a:p>
            <a:r>
              <a:rPr lang="es-MX" dirty="0" smtClean="0"/>
              <a:t>Compara grupos naturales o emparejados, o grupos similares en variables observables</a:t>
            </a:r>
          </a:p>
          <a:p>
            <a:r>
              <a:rPr lang="en-US" dirty="0" err="1" smtClean="0"/>
              <a:t>Pueden</a:t>
            </a:r>
            <a:r>
              <a:rPr lang="en-US" dirty="0" smtClean="0"/>
              <a:t> </a:t>
            </a:r>
            <a:r>
              <a:rPr lang="en-US" dirty="0" err="1" smtClean="0"/>
              <a:t>utilizar</a:t>
            </a:r>
            <a:r>
              <a:rPr lang="en-US" dirty="0" smtClean="0"/>
              <a:t> </a:t>
            </a:r>
            <a:r>
              <a:rPr lang="en-US" dirty="0" err="1" smtClean="0"/>
              <a:t>datos</a:t>
            </a:r>
            <a:r>
              <a:rPr lang="en-US" dirty="0" smtClean="0"/>
              <a:t> </a:t>
            </a:r>
            <a:r>
              <a:rPr lang="en-US" dirty="0" err="1" smtClean="0"/>
              <a:t>primarios</a:t>
            </a:r>
            <a:r>
              <a:rPr lang="en-US" dirty="0" smtClean="0"/>
              <a:t> o </a:t>
            </a:r>
            <a:r>
              <a:rPr lang="en-US" dirty="0" err="1" smtClean="0"/>
              <a:t>secundarios</a:t>
            </a:r>
            <a:endParaRPr lang="en-US" dirty="0" smtClean="0"/>
          </a:p>
          <a:p>
            <a:r>
              <a:rPr lang="en-US" u="sng" dirty="0" err="1" smtClean="0"/>
              <a:t>Ventajas</a:t>
            </a:r>
            <a:r>
              <a:rPr lang="en-US" dirty="0" smtClean="0"/>
              <a:t>: </a:t>
            </a:r>
            <a:r>
              <a:rPr lang="en-US" dirty="0" err="1" smtClean="0"/>
              <a:t>Producen</a:t>
            </a:r>
            <a:r>
              <a:rPr lang="en-US" dirty="0" smtClean="0"/>
              <a:t> </a:t>
            </a:r>
            <a:r>
              <a:rPr lang="en-US" dirty="0" err="1" smtClean="0"/>
              <a:t>resultados</a:t>
            </a:r>
            <a:r>
              <a:rPr lang="en-US" dirty="0" smtClean="0"/>
              <a:t> </a:t>
            </a:r>
            <a:r>
              <a:rPr lang="en-US" dirty="0" err="1" smtClean="0"/>
              <a:t>causales</a:t>
            </a:r>
            <a:r>
              <a:rPr lang="en-US" dirty="0" smtClean="0"/>
              <a:t> sin </a:t>
            </a:r>
            <a:r>
              <a:rPr lang="en-US" dirty="0" err="1" smtClean="0"/>
              <a:t>las</a:t>
            </a:r>
            <a:r>
              <a:rPr lang="en-US" dirty="0" smtClean="0"/>
              <a:t> </a:t>
            </a:r>
            <a:r>
              <a:rPr lang="en-US" dirty="0" err="1" smtClean="0"/>
              <a:t>dificultades</a:t>
            </a:r>
            <a:r>
              <a:rPr lang="en-US" dirty="0" smtClean="0"/>
              <a:t> de </a:t>
            </a:r>
            <a:r>
              <a:rPr lang="en-US" dirty="0" err="1" smtClean="0"/>
              <a:t>implementar</a:t>
            </a:r>
            <a:r>
              <a:rPr lang="en-US" dirty="0" smtClean="0"/>
              <a:t> un </a:t>
            </a:r>
            <a:r>
              <a:rPr lang="en-US" dirty="0" err="1" smtClean="0"/>
              <a:t>experimento</a:t>
            </a:r>
            <a:r>
              <a:rPr lang="en-US" dirty="0" smtClean="0"/>
              <a:t>; en </a:t>
            </a:r>
            <a:r>
              <a:rPr lang="en-US" dirty="0" err="1" smtClean="0"/>
              <a:t>algunos</a:t>
            </a:r>
            <a:r>
              <a:rPr lang="en-US" dirty="0" smtClean="0"/>
              <a:t> </a:t>
            </a:r>
            <a:r>
              <a:rPr lang="en-US" dirty="0" err="1" smtClean="0"/>
              <a:t>casos</a:t>
            </a:r>
            <a:r>
              <a:rPr lang="en-US" dirty="0" smtClean="0"/>
              <a:t> </a:t>
            </a:r>
            <a:r>
              <a:rPr lang="en-US" dirty="0" err="1" smtClean="0"/>
              <a:t>gozan</a:t>
            </a:r>
            <a:r>
              <a:rPr lang="en-US" dirty="0" smtClean="0"/>
              <a:t> de mayor </a:t>
            </a:r>
            <a:r>
              <a:rPr lang="en-US" dirty="0" err="1" smtClean="0"/>
              <a:t>validez</a:t>
            </a:r>
            <a:r>
              <a:rPr lang="en-US" dirty="0" smtClean="0"/>
              <a:t> </a:t>
            </a:r>
            <a:r>
              <a:rPr lang="en-US" dirty="0" err="1" smtClean="0"/>
              <a:t>externa</a:t>
            </a:r>
            <a:r>
              <a:rPr lang="en-US" dirty="0" smtClean="0"/>
              <a:t> </a:t>
            </a:r>
            <a:r>
              <a:rPr lang="en-US" dirty="0" err="1" smtClean="0"/>
              <a:t>que</a:t>
            </a:r>
            <a:r>
              <a:rPr lang="en-US" dirty="0" smtClean="0"/>
              <a:t> los </a:t>
            </a:r>
            <a:r>
              <a:rPr lang="en-US" dirty="0" err="1" smtClean="0"/>
              <a:t>experimentos</a:t>
            </a:r>
            <a:r>
              <a:rPr lang="en-US" dirty="0" smtClean="0"/>
              <a:t> (</a:t>
            </a:r>
            <a:r>
              <a:rPr lang="en-US" dirty="0" err="1" smtClean="0"/>
              <a:t>Shavelson</a:t>
            </a:r>
            <a:r>
              <a:rPr lang="en-US" dirty="0" smtClean="0"/>
              <a:t> y Towne, 2002)</a:t>
            </a:r>
          </a:p>
          <a:p>
            <a:r>
              <a:rPr lang="en-US" u="sng" dirty="0" err="1" smtClean="0"/>
              <a:t>Limitaciones</a:t>
            </a:r>
            <a:r>
              <a:rPr lang="en-US" dirty="0" smtClean="0"/>
              <a:t>: </a:t>
            </a:r>
            <a:r>
              <a:rPr lang="en-US" dirty="0" err="1" smtClean="0"/>
              <a:t>Requiren</a:t>
            </a:r>
            <a:r>
              <a:rPr lang="en-US" dirty="0" smtClean="0"/>
              <a:t> </a:t>
            </a:r>
            <a:r>
              <a:rPr lang="en-US" dirty="0" err="1" smtClean="0"/>
              <a:t>que</a:t>
            </a:r>
            <a:r>
              <a:rPr lang="en-US" dirty="0" smtClean="0"/>
              <a:t> </a:t>
            </a:r>
            <a:r>
              <a:rPr lang="en-US" dirty="0" err="1" smtClean="0"/>
              <a:t>las</a:t>
            </a:r>
            <a:r>
              <a:rPr lang="en-US" dirty="0" smtClean="0"/>
              <a:t> </a:t>
            </a:r>
            <a:r>
              <a:rPr lang="en-US" dirty="0" err="1" smtClean="0"/>
              <a:t>características</a:t>
            </a:r>
            <a:r>
              <a:rPr lang="en-US" dirty="0" smtClean="0"/>
              <a:t> del </a:t>
            </a:r>
            <a:r>
              <a:rPr lang="en-US" dirty="0" err="1" smtClean="0"/>
              <a:t>programa</a:t>
            </a:r>
            <a:r>
              <a:rPr lang="en-US" dirty="0" smtClean="0"/>
              <a:t> o los </a:t>
            </a:r>
            <a:r>
              <a:rPr lang="en-US" dirty="0" err="1" smtClean="0"/>
              <a:t>datos</a:t>
            </a:r>
            <a:r>
              <a:rPr lang="en-US" dirty="0" smtClean="0"/>
              <a:t> se </a:t>
            </a:r>
            <a:r>
              <a:rPr lang="en-US" dirty="0" err="1" smtClean="0"/>
              <a:t>presten</a:t>
            </a:r>
            <a:r>
              <a:rPr lang="en-US" dirty="0" smtClean="0"/>
              <a:t> </a:t>
            </a:r>
            <a:r>
              <a:rPr lang="en-US" dirty="0" err="1" smtClean="0"/>
              <a:t>para</a:t>
            </a:r>
            <a:r>
              <a:rPr lang="en-US" dirty="0" smtClean="0"/>
              <a:t> </a:t>
            </a:r>
            <a:r>
              <a:rPr lang="en-US" dirty="0" err="1" smtClean="0"/>
              <a:t>hacer</a:t>
            </a:r>
            <a:r>
              <a:rPr lang="en-US" dirty="0" smtClean="0"/>
              <a:t> </a:t>
            </a:r>
            <a:r>
              <a:rPr lang="en-US" dirty="0" err="1" smtClean="0"/>
              <a:t>supuestos</a:t>
            </a:r>
            <a:r>
              <a:rPr lang="en-US" dirty="0" smtClean="0"/>
              <a:t> </a:t>
            </a:r>
            <a:r>
              <a:rPr lang="en-US" dirty="0" err="1" smtClean="0"/>
              <a:t>sobre</a:t>
            </a:r>
            <a:r>
              <a:rPr lang="en-US" dirty="0" smtClean="0"/>
              <a:t> la </a:t>
            </a:r>
            <a:r>
              <a:rPr lang="en-US" dirty="0" err="1" smtClean="0"/>
              <a:t>comparabilidad</a:t>
            </a:r>
            <a:r>
              <a:rPr lang="en-US" dirty="0" smtClean="0"/>
              <a:t> de los </a:t>
            </a:r>
            <a:r>
              <a:rPr lang="en-US" dirty="0" err="1" smtClean="0"/>
              <a:t>grupos</a:t>
            </a:r>
            <a:r>
              <a:rPr lang="en-US" dirty="0" smtClean="0"/>
              <a:t> </a:t>
            </a:r>
          </a:p>
          <a:p>
            <a:pPr>
              <a:buFont typeface="Wingdings 2" pitchFamily="18" charset="2"/>
              <a:buNone/>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2"/>
          <p:cNvSpPr>
            <a:spLocks noGrp="1" noChangeArrowheads="1"/>
          </p:cNvSpPr>
          <p:nvPr>
            <p:ph type="title"/>
          </p:nvPr>
        </p:nvSpPr>
        <p:spPr/>
        <p:txBody>
          <a:bodyPr/>
          <a:lstStyle/>
          <a:p>
            <a:pPr>
              <a:defRPr/>
            </a:pPr>
            <a:r>
              <a:rPr lang="en-US">
                <a:solidFill>
                  <a:schemeClr val="accent1">
                    <a:lumMod val="75000"/>
                  </a:schemeClr>
                </a:solidFill>
              </a:rPr>
              <a:t>Diseño Cuasi-Experimental (2)</a:t>
            </a:r>
          </a:p>
        </p:txBody>
      </p:sp>
      <p:sp>
        <p:nvSpPr>
          <p:cNvPr id="18435" name="Rectangle 3"/>
          <p:cNvSpPr>
            <a:spLocks noGrp="1" noChangeArrowheads="1"/>
          </p:cNvSpPr>
          <p:nvPr>
            <p:ph type="body" idx="1"/>
          </p:nvPr>
        </p:nvSpPr>
        <p:spPr>
          <a:xfrm>
            <a:off x="747713" y="1482725"/>
            <a:ext cx="7772400" cy="4841875"/>
          </a:xfrm>
        </p:spPr>
        <p:txBody>
          <a:bodyPr/>
          <a:lstStyle/>
          <a:p>
            <a:pPr>
              <a:lnSpc>
                <a:spcPct val="90000"/>
              </a:lnSpc>
            </a:pPr>
            <a:r>
              <a:rPr lang="en-US" smtClean="0"/>
              <a:t>Diseños cuasi-experimentales usados comúnmente:</a:t>
            </a:r>
          </a:p>
          <a:p>
            <a:pPr lvl="1">
              <a:lnSpc>
                <a:spcPct val="90000"/>
              </a:lnSpc>
            </a:pPr>
            <a:r>
              <a:rPr lang="es-MX" smtClean="0"/>
              <a:t>Emparejamiento de puntajes de propensidad (“propensity score matching”)</a:t>
            </a:r>
          </a:p>
          <a:p>
            <a:pPr lvl="2">
              <a:lnSpc>
                <a:spcPct val="90000"/>
              </a:lnSpc>
            </a:pPr>
            <a:r>
              <a:rPr lang="es-MX" smtClean="0"/>
              <a:t>Compara individuos cuyas características observables los hacen casi idénticos</a:t>
            </a:r>
          </a:p>
          <a:p>
            <a:pPr lvl="2">
              <a:lnSpc>
                <a:spcPct val="90000"/>
              </a:lnSpc>
            </a:pPr>
            <a:r>
              <a:rPr lang="es-MX" smtClean="0"/>
              <a:t>Esto se obtiene asignando un puntaje (score) a cada persona y luego emparejando en base al puntaje</a:t>
            </a:r>
            <a:endParaRPr lang="en-US" smtClean="0"/>
          </a:p>
          <a:p>
            <a:pPr lvl="1">
              <a:lnSpc>
                <a:spcPct val="90000"/>
              </a:lnSpc>
            </a:pPr>
            <a:r>
              <a:rPr lang="en-US" smtClean="0"/>
              <a:t>Regresión discontinua </a:t>
            </a:r>
          </a:p>
          <a:p>
            <a:pPr lvl="2">
              <a:lnSpc>
                <a:spcPct val="90000"/>
              </a:lnSpc>
            </a:pPr>
            <a:r>
              <a:rPr lang="en-US" smtClean="0"/>
              <a:t>Analiza individuos o grupos cercanos a un corte arbitrario en el programa y atribuye las diferencias al tratamiento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1043608" y="1700808"/>
            <a:ext cx="6696744" cy="4708981"/>
          </a:xfrm>
          <a:prstGeom prst="rect">
            <a:avLst/>
          </a:prstGeom>
          <a:noFill/>
        </p:spPr>
        <p:txBody>
          <a:bodyPr wrap="square" rtlCol="0">
            <a:spAutoFit/>
          </a:bodyPr>
          <a:lstStyle/>
          <a:p>
            <a:pPr algn="just"/>
            <a:r>
              <a:rPr lang="es-MX" sz="2000" dirty="0" smtClean="0">
                <a:solidFill>
                  <a:schemeClr val="tx1">
                    <a:lumMod val="65000"/>
                    <a:lumOff val="35000"/>
                  </a:schemeClr>
                </a:solidFill>
                <a:effectLst>
                  <a:outerShdw blurRad="38100" dist="38100" dir="2700000" algn="tl">
                    <a:srgbClr val="000000">
                      <a:alpha val="43137"/>
                    </a:srgbClr>
                  </a:outerShdw>
                </a:effectLst>
              </a:rPr>
              <a:t>DINÁMICA</a:t>
            </a:r>
          </a:p>
          <a:p>
            <a:pPr algn="just"/>
            <a:endParaRPr lang="es-MX" sz="2000" dirty="0">
              <a:solidFill>
                <a:schemeClr val="tx1">
                  <a:lumMod val="65000"/>
                  <a:lumOff val="35000"/>
                </a:schemeClr>
              </a:solidFill>
              <a:effectLst>
                <a:outerShdw blurRad="38100" dist="38100" dir="2700000" algn="tl">
                  <a:srgbClr val="000000">
                    <a:alpha val="43137"/>
                  </a:srgbClr>
                </a:outerShdw>
              </a:effectLst>
            </a:endParaRPr>
          </a:p>
          <a:p>
            <a:pPr marL="514350" indent="-514350" algn="just">
              <a:buFont typeface="+mj-lt"/>
              <a:buAutoNum type="arabicPeriod"/>
            </a:pPr>
            <a:r>
              <a:rPr lang="es-MX" sz="2000" dirty="0" smtClean="0">
                <a:solidFill>
                  <a:schemeClr val="tx1">
                    <a:lumMod val="65000"/>
                    <a:lumOff val="35000"/>
                  </a:schemeClr>
                </a:solidFill>
                <a:effectLst>
                  <a:outerShdw blurRad="38100" dist="38100" dir="2700000" algn="tl">
                    <a:srgbClr val="000000">
                      <a:alpha val="43137"/>
                    </a:srgbClr>
                  </a:outerShdw>
                </a:effectLst>
              </a:rPr>
              <a:t>Objetivos de la sesión y breve introducción a la temática. Sandra Guerrero</a:t>
            </a:r>
          </a:p>
          <a:p>
            <a:pPr marL="514350" indent="-514350" algn="just">
              <a:buFont typeface="+mj-lt"/>
              <a:buAutoNum type="arabicPeriod"/>
            </a:pPr>
            <a:endParaRPr lang="es-MX" sz="2000" dirty="0">
              <a:solidFill>
                <a:schemeClr val="tx1">
                  <a:lumMod val="65000"/>
                  <a:lumOff val="35000"/>
                </a:schemeClr>
              </a:solidFill>
              <a:effectLst>
                <a:outerShdw blurRad="38100" dist="38100" dir="2700000" algn="tl">
                  <a:srgbClr val="000000">
                    <a:alpha val="43137"/>
                  </a:srgbClr>
                </a:outerShdw>
              </a:effectLst>
            </a:endParaRPr>
          </a:p>
          <a:p>
            <a:pPr marL="514350" indent="-514350" algn="just">
              <a:buFont typeface="+mj-lt"/>
              <a:buAutoNum type="arabicPeriod"/>
            </a:pPr>
            <a:r>
              <a:rPr lang="es-MX" sz="2000" dirty="0" smtClean="0">
                <a:solidFill>
                  <a:schemeClr val="tx1">
                    <a:lumMod val="65000"/>
                    <a:lumOff val="35000"/>
                  </a:schemeClr>
                </a:solidFill>
                <a:effectLst>
                  <a:outerShdw blurRad="38100" dist="38100" dir="2700000" algn="tl">
                    <a:srgbClr val="000000">
                      <a:alpha val="43137"/>
                    </a:srgbClr>
                  </a:outerShdw>
                </a:effectLst>
              </a:rPr>
              <a:t>Exposición por parte del alumno de su proyecto de investigación. (Objetivos e hipótesis )</a:t>
            </a:r>
          </a:p>
          <a:p>
            <a:pPr marL="514350" indent="-514350" algn="just">
              <a:buFont typeface="+mj-lt"/>
              <a:buAutoNum type="arabicPeriod"/>
            </a:pPr>
            <a:endParaRPr lang="es-MX" sz="2000" dirty="0" smtClean="0">
              <a:solidFill>
                <a:schemeClr val="tx1">
                  <a:lumMod val="65000"/>
                  <a:lumOff val="35000"/>
                </a:schemeClr>
              </a:solidFill>
              <a:effectLst>
                <a:outerShdw blurRad="38100" dist="38100" dir="2700000" algn="tl">
                  <a:srgbClr val="000000">
                    <a:alpha val="43137"/>
                  </a:srgbClr>
                </a:outerShdw>
              </a:effectLst>
            </a:endParaRPr>
          </a:p>
          <a:p>
            <a:pPr marL="514350" indent="-514350" algn="just">
              <a:buFont typeface="+mj-lt"/>
              <a:buAutoNum type="arabicPeriod"/>
            </a:pPr>
            <a:r>
              <a:rPr lang="es-MX" sz="2000" dirty="0" smtClean="0">
                <a:solidFill>
                  <a:schemeClr val="tx1">
                    <a:lumMod val="65000"/>
                    <a:lumOff val="35000"/>
                  </a:schemeClr>
                </a:solidFill>
                <a:effectLst>
                  <a:outerShdw blurRad="38100" dist="38100" dir="2700000" algn="tl">
                    <a:srgbClr val="000000">
                      <a:alpha val="43137"/>
                    </a:srgbClr>
                  </a:outerShdw>
                </a:effectLst>
              </a:rPr>
              <a:t>Acompañamiento metodológico en:</a:t>
            </a:r>
          </a:p>
          <a:p>
            <a:pPr marL="1428750" lvl="2" indent="-514350" algn="just">
              <a:buFont typeface="Arial" pitchFamily="34" charset="0"/>
              <a:buChar char="•"/>
            </a:pPr>
            <a:r>
              <a:rPr lang="es-MX" sz="2000" dirty="0" smtClean="0">
                <a:solidFill>
                  <a:schemeClr val="tx1">
                    <a:lumMod val="65000"/>
                    <a:lumOff val="35000"/>
                  </a:schemeClr>
                </a:solidFill>
                <a:effectLst>
                  <a:outerShdw blurRad="38100" dist="38100" dir="2700000" algn="tl">
                    <a:srgbClr val="000000">
                      <a:alpha val="43137"/>
                    </a:srgbClr>
                  </a:outerShdw>
                </a:effectLst>
              </a:rPr>
              <a:t>Delimitación del tipo de investigación </a:t>
            </a:r>
          </a:p>
          <a:p>
            <a:pPr marL="1428750" lvl="2" indent="-514350" algn="just">
              <a:buFont typeface="Arial" pitchFamily="34" charset="0"/>
              <a:buChar char="•"/>
            </a:pPr>
            <a:r>
              <a:rPr lang="es-MX" sz="2000" dirty="0" smtClean="0">
                <a:solidFill>
                  <a:schemeClr val="tx1">
                    <a:lumMod val="65000"/>
                    <a:lumOff val="35000"/>
                  </a:schemeClr>
                </a:solidFill>
                <a:effectLst>
                  <a:outerShdw blurRad="38100" dist="38100" dir="2700000" algn="tl">
                    <a:srgbClr val="000000">
                      <a:alpha val="43137"/>
                    </a:srgbClr>
                  </a:outerShdw>
                </a:effectLst>
              </a:rPr>
              <a:t>Delimitación del método, técnicas e instrumentos </a:t>
            </a:r>
          </a:p>
          <a:p>
            <a:pPr marL="1428750" lvl="2" indent="-514350" algn="just">
              <a:buFont typeface="Arial" pitchFamily="34" charset="0"/>
              <a:buChar char="•"/>
            </a:pPr>
            <a:r>
              <a:rPr lang="es-MX" sz="2000" dirty="0" smtClean="0">
                <a:solidFill>
                  <a:schemeClr val="tx1">
                    <a:lumMod val="65000"/>
                    <a:lumOff val="35000"/>
                  </a:schemeClr>
                </a:solidFill>
                <a:effectLst>
                  <a:outerShdw blurRad="38100" dist="38100" dir="2700000" algn="tl">
                    <a:srgbClr val="000000">
                      <a:alpha val="43137"/>
                    </a:srgbClr>
                  </a:outerShdw>
                </a:effectLst>
              </a:rPr>
              <a:t>Delimitación de la ruta crítica</a:t>
            </a:r>
          </a:p>
          <a:p>
            <a:pPr marL="514350" indent="-514350" algn="just">
              <a:buFont typeface="+mj-lt"/>
              <a:buAutoNum type="arabicPeriod"/>
            </a:pPr>
            <a:endParaRPr lang="es-MX" sz="2000" dirty="0" smtClean="0">
              <a:solidFill>
                <a:schemeClr val="tx1">
                  <a:lumMod val="65000"/>
                  <a:lumOff val="35000"/>
                </a:schemeClr>
              </a:solidFill>
              <a:effectLst>
                <a:outerShdw blurRad="38100" dist="38100" dir="2700000" algn="tl">
                  <a:srgbClr val="000000">
                    <a:alpha val="43137"/>
                  </a:srgbClr>
                </a:outerShdw>
              </a:effectLst>
            </a:endParaRPr>
          </a:p>
          <a:p>
            <a:pPr marL="514350" indent="-514350" algn="just">
              <a:buFont typeface="+mj-lt"/>
              <a:buAutoNum type="arabicPeriod"/>
            </a:pPr>
            <a:endParaRPr lang="es-MX" sz="2000" dirty="0">
              <a:solidFill>
                <a:schemeClr val="tx1">
                  <a:lumMod val="65000"/>
                  <a:lumOff val="35000"/>
                </a:schemeClr>
              </a:solidFill>
              <a:effectLst>
                <a:outerShdw blurRad="38100" dist="38100" dir="2700000" algn="tl">
                  <a:srgbClr val="000000">
                    <a:alpha val="43137"/>
                  </a:srgbClr>
                </a:outerShdw>
              </a:effectLst>
            </a:endParaRPr>
          </a:p>
        </p:txBody>
      </p:sp>
      <p:pic>
        <p:nvPicPr>
          <p:cNvPr id="7" name="Picture 6"/>
          <p:cNvPicPr>
            <a:picLocks noChangeAspect="1" noChangeArrowheads="1"/>
          </p:cNvPicPr>
          <p:nvPr/>
        </p:nvPicPr>
        <p:blipFill>
          <a:blip r:embed="rId2" cstate="print"/>
          <a:srcRect r="4962" b="2965"/>
          <a:stretch>
            <a:fillRect/>
          </a:stretch>
        </p:blipFill>
        <p:spPr bwMode="auto">
          <a:xfrm>
            <a:off x="683568" y="128946"/>
            <a:ext cx="1656184" cy="995798"/>
          </a:xfrm>
          <a:prstGeom prst="rect">
            <a:avLst/>
          </a:prstGeom>
          <a:noFill/>
          <a:ln w="9525">
            <a:noFill/>
            <a:miter lim="800000"/>
            <a:headEnd/>
            <a:tailEnd/>
          </a:ln>
        </p:spPr>
      </p:pic>
      <p:cxnSp>
        <p:nvCxnSpPr>
          <p:cNvPr id="8" name="7 Conector recto"/>
          <p:cNvCxnSpPr/>
          <p:nvPr/>
        </p:nvCxnSpPr>
        <p:spPr>
          <a:xfrm>
            <a:off x="3059832" y="1196752"/>
            <a:ext cx="5400675"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nvGraphicFramePr>
        <p:xfrm>
          <a:off x="755576" y="332656"/>
          <a:ext cx="6840760"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Flecha derecha"/>
          <p:cNvSpPr/>
          <p:nvPr/>
        </p:nvSpPr>
        <p:spPr>
          <a:xfrm>
            <a:off x="72008" y="4509120"/>
            <a:ext cx="683568" cy="64807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nvGraphicFramePr>
        <p:xfrm>
          <a:off x="755576" y="332656"/>
          <a:ext cx="6840760" cy="2520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Flecha derecha"/>
          <p:cNvSpPr/>
          <p:nvPr/>
        </p:nvSpPr>
        <p:spPr>
          <a:xfrm>
            <a:off x="72008" y="4509120"/>
            <a:ext cx="683568" cy="64807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Rectángulo"/>
          <p:cNvSpPr/>
          <p:nvPr/>
        </p:nvSpPr>
        <p:spPr>
          <a:xfrm>
            <a:off x="971600" y="2780928"/>
            <a:ext cx="7200800" cy="3970318"/>
          </a:xfrm>
          <a:prstGeom prst="rect">
            <a:avLst/>
          </a:prstGeom>
        </p:spPr>
        <p:txBody>
          <a:bodyPr wrap="square">
            <a:spAutoFit/>
          </a:bodyPr>
          <a:lstStyle/>
          <a:p>
            <a:pPr algn="just"/>
            <a:r>
              <a:rPr lang="es-MX" b="1" dirty="0"/>
              <a:t>5. Borrador de la Metodología. </a:t>
            </a:r>
            <a:endParaRPr lang="es-MX" b="1" dirty="0" smtClean="0"/>
          </a:p>
          <a:p>
            <a:pPr algn="just"/>
            <a:endParaRPr lang="es-MX" b="1" dirty="0"/>
          </a:p>
          <a:p>
            <a:pPr algn="just"/>
            <a:r>
              <a:rPr lang="es-MX" dirty="0"/>
              <a:t>Se presentan las </a:t>
            </a:r>
            <a:r>
              <a:rPr lang="es-MX" dirty="0">
                <a:solidFill>
                  <a:schemeClr val="accent2"/>
                </a:solidFill>
              </a:rPr>
              <a:t>descripciones básicas </a:t>
            </a:r>
            <a:r>
              <a:rPr lang="es-MX" dirty="0"/>
              <a:t>correspondientes al </a:t>
            </a:r>
            <a:r>
              <a:rPr lang="es-MX" b="1" dirty="0" smtClean="0"/>
              <a:t>tipo</a:t>
            </a:r>
            <a:r>
              <a:rPr lang="es-MX" dirty="0" smtClean="0"/>
              <a:t>, </a:t>
            </a:r>
            <a:r>
              <a:rPr lang="es-MX" b="1" dirty="0" smtClean="0"/>
              <a:t>método</a:t>
            </a:r>
            <a:r>
              <a:rPr lang="es-MX" b="1" dirty="0"/>
              <a:t>, técnicas, instrumentos</a:t>
            </a:r>
            <a:r>
              <a:rPr lang="es-MX" dirty="0"/>
              <a:t> y </a:t>
            </a:r>
            <a:r>
              <a:rPr lang="es-MX" b="1" dirty="0"/>
              <a:t>procedimiento </a:t>
            </a:r>
            <a:r>
              <a:rPr lang="es-MX" dirty="0"/>
              <a:t>a utilizar para la obtención de la información; especificando las dimensiones del diseño de la investigación </a:t>
            </a:r>
            <a:endParaRPr lang="es-MX" dirty="0" smtClean="0"/>
          </a:p>
          <a:p>
            <a:pPr algn="just"/>
            <a:endParaRPr lang="es-MX" dirty="0"/>
          </a:p>
          <a:p>
            <a:pPr algn="just"/>
            <a:r>
              <a:rPr lang="es-MX" dirty="0" smtClean="0">
                <a:solidFill>
                  <a:schemeClr val="accent2"/>
                </a:solidFill>
              </a:rPr>
              <a:t>Según </a:t>
            </a:r>
            <a:r>
              <a:rPr lang="es-MX" dirty="0">
                <a:solidFill>
                  <a:schemeClr val="accent2"/>
                </a:solidFill>
              </a:rPr>
              <a:t>la fuente de obtención de </a:t>
            </a:r>
            <a:r>
              <a:rPr lang="es-MX" dirty="0" smtClean="0">
                <a:solidFill>
                  <a:schemeClr val="accent2"/>
                </a:solidFill>
              </a:rPr>
              <a:t>información: </a:t>
            </a:r>
            <a:r>
              <a:rPr lang="es-MX" dirty="0"/>
              <a:t>(documental, de campo, etc</a:t>
            </a:r>
            <a:r>
              <a:rPr lang="es-MX" dirty="0" smtClean="0"/>
              <a:t>.)</a:t>
            </a:r>
          </a:p>
          <a:p>
            <a:pPr algn="just"/>
            <a:r>
              <a:rPr lang="es-MX" dirty="0" smtClean="0">
                <a:solidFill>
                  <a:schemeClr val="accent2"/>
                </a:solidFill>
              </a:rPr>
              <a:t>Según la extensión</a:t>
            </a:r>
            <a:r>
              <a:rPr lang="es-MX" dirty="0" smtClean="0"/>
              <a:t>: </a:t>
            </a:r>
            <a:r>
              <a:rPr lang="es-MX" dirty="0"/>
              <a:t>(censo, muestreo, estudio de caso, etc.), </a:t>
            </a:r>
            <a:endParaRPr lang="es-MX" dirty="0" smtClean="0"/>
          </a:p>
          <a:p>
            <a:pPr algn="just"/>
            <a:r>
              <a:rPr lang="es-MX" dirty="0" smtClean="0">
                <a:solidFill>
                  <a:schemeClr val="accent2"/>
                </a:solidFill>
              </a:rPr>
              <a:t>Según el diseño, el control y número de variables</a:t>
            </a:r>
            <a:r>
              <a:rPr lang="es-MX" dirty="0" smtClean="0"/>
              <a:t>, </a:t>
            </a:r>
            <a:r>
              <a:rPr lang="es-MX" dirty="0"/>
              <a:t>de manejarse hipótesis, (experimental, cuasi experimental o no experimental), </a:t>
            </a:r>
            <a:endParaRPr lang="es-MX" dirty="0" smtClean="0"/>
          </a:p>
          <a:p>
            <a:pPr algn="just"/>
            <a:r>
              <a:rPr lang="es-MX" dirty="0" smtClean="0">
                <a:solidFill>
                  <a:schemeClr val="accent2"/>
                </a:solidFill>
              </a:rPr>
              <a:t>Según el nivel </a:t>
            </a:r>
            <a:r>
              <a:rPr lang="es-MX" dirty="0">
                <a:solidFill>
                  <a:schemeClr val="accent2"/>
                </a:solidFill>
              </a:rPr>
              <a:t>de </a:t>
            </a:r>
            <a:r>
              <a:rPr lang="es-MX" dirty="0" smtClean="0">
                <a:solidFill>
                  <a:schemeClr val="accent2"/>
                </a:solidFill>
              </a:rPr>
              <a:t>medición</a:t>
            </a:r>
            <a:r>
              <a:rPr lang="es-MX" dirty="0" smtClean="0"/>
              <a:t>: </a:t>
            </a:r>
            <a:r>
              <a:rPr lang="es-MX" dirty="0"/>
              <a:t>(cualitativa o cuantitativa</a:t>
            </a:r>
            <a:r>
              <a:rPr lang="es-MX" dirty="0" smtClean="0"/>
              <a:t>)</a:t>
            </a:r>
          </a:p>
          <a:p>
            <a:pPr algn="just"/>
            <a:r>
              <a:rPr lang="es-MX" dirty="0" smtClean="0">
                <a:solidFill>
                  <a:schemeClr val="accent2"/>
                </a:solidFill>
              </a:rPr>
              <a:t>Según el análisis y naturaleza de sus objetivos</a:t>
            </a:r>
            <a:r>
              <a:rPr lang="es-MX" dirty="0" smtClean="0"/>
              <a:t>: (formal, descriptiva</a:t>
            </a:r>
            <a:r>
              <a:rPr lang="es-MX" dirty="0"/>
              <a:t>, explicativa, </a:t>
            </a:r>
            <a:r>
              <a:rPr lang="es-MX" dirty="0" err="1" smtClean="0"/>
              <a:t>correlacional</a:t>
            </a:r>
            <a:r>
              <a:rPr lang="es-MX" dirty="0" smtClean="0"/>
              <a:t>, explicativa etc</a:t>
            </a:r>
            <a:r>
              <a:rPr lang="es-MX"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graphicFrame>
        <p:nvGraphicFramePr>
          <p:cNvPr id="4" name="3 Tabla"/>
          <p:cNvGraphicFramePr>
            <a:graphicFrameLocks noGrp="1"/>
          </p:cNvGraphicFramePr>
          <p:nvPr/>
        </p:nvGraphicFramePr>
        <p:xfrm>
          <a:off x="539552" y="1320344"/>
          <a:ext cx="8352928" cy="2828736"/>
        </p:xfrm>
        <a:graphic>
          <a:graphicData uri="http://schemas.openxmlformats.org/drawingml/2006/table">
            <a:tbl>
              <a:tblPr firstRow="1" bandRow="1">
                <a:tableStyleId>{69C7853C-536D-4A76-A0AE-DD22124D55A5}</a:tableStyleId>
              </a:tblPr>
              <a:tblGrid>
                <a:gridCol w="1296144"/>
                <a:gridCol w="7056784"/>
              </a:tblGrid>
              <a:tr h="370840">
                <a:tc gridSpan="2">
                  <a:txBody>
                    <a:bodyPr/>
                    <a:lstStyle/>
                    <a:p>
                      <a:r>
                        <a:rPr lang="es-MX" sz="1600" b="1" dirty="0" smtClean="0">
                          <a:solidFill>
                            <a:schemeClr val="tx1"/>
                          </a:solidFill>
                        </a:rPr>
                        <a:t>1.</a:t>
                      </a:r>
                      <a:r>
                        <a:rPr lang="es-MX" sz="1600" b="1" baseline="0" dirty="0" smtClean="0">
                          <a:solidFill>
                            <a:schemeClr val="tx1"/>
                          </a:solidFill>
                        </a:rPr>
                        <a:t> </a:t>
                      </a:r>
                      <a:r>
                        <a:rPr lang="es-MX" sz="1600" b="1" dirty="0" smtClean="0">
                          <a:solidFill>
                            <a:schemeClr val="tx1"/>
                          </a:solidFill>
                        </a:rPr>
                        <a:t>Según las fuentes de obtención de información:</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Documental (de gabinete)</a:t>
                      </a:r>
                      <a:endParaRPr lang="es-MX" sz="1400" dirty="0"/>
                    </a:p>
                  </a:txBody>
                  <a:tcPr/>
                </a:tc>
                <a:tc>
                  <a:txBody>
                    <a:bodyPr/>
                    <a:lstStyle/>
                    <a:p>
                      <a:pPr algn="just"/>
                      <a:r>
                        <a:rPr lang="es-MX" sz="1400" dirty="0" smtClean="0"/>
                        <a:t>Es aquella</a:t>
                      </a:r>
                      <a:r>
                        <a:rPr lang="es-MX" sz="1400" baseline="0" dirty="0" smtClean="0"/>
                        <a:t> que se realiza a través de la consulta de documentos (libros, revistas periódicos, memorias, anuarios, registros, leyes constituciones)</a:t>
                      </a:r>
                      <a:endParaRPr lang="es-MX" sz="1400" dirty="0"/>
                    </a:p>
                  </a:txBody>
                  <a:tcPr/>
                </a:tc>
              </a:tr>
              <a:tr h="3852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De campo</a:t>
                      </a:r>
                    </a:p>
                  </a:txBody>
                  <a:tcPr/>
                </a:tc>
                <a:tc>
                  <a:txBody>
                    <a:bodyPr/>
                    <a:lstStyle/>
                    <a:p>
                      <a:pPr algn="just"/>
                      <a:r>
                        <a:rPr lang="es-MX" sz="1400" dirty="0" smtClean="0"/>
                        <a:t>Es la que se efectúa en el lugar y tiempo en</a:t>
                      </a:r>
                      <a:r>
                        <a:rPr lang="es-MX" sz="1400" baseline="0" dirty="0" smtClean="0"/>
                        <a:t> el que ocurre el fenómeno</a:t>
                      </a:r>
                      <a:endParaRPr lang="es-MX" sz="1400" dirty="0"/>
                    </a:p>
                  </a:txBody>
                  <a:tcPr/>
                </a:tc>
              </a:tr>
              <a:tr h="2627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Mixta</a:t>
                      </a:r>
                    </a:p>
                  </a:txBody>
                  <a:tcPr/>
                </a:tc>
                <a:tc>
                  <a:txBody>
                    <a:bodyPr/>
                    <a:lstStyle/>
                    <a:p>
                      <a:pPr algn="just"/>
                      <a:r>
                        <a:rPr lang="es-MX" sz="1400" dirty="0" smtClean="0"/>
                        <a:t>Utiliza</a:t>
                      </a:r>
                      <a:r>
                        <a:rPr lang="es-MX" sz="1400" baseline="0" dirty="0" smtClean="0"/>
                        <a:t> ambas </a:t>
                      </a:r>
                      <a:endParaRPr lang="es-MX" sz="1400" dirty="0"/>
                    </a:p>
                  </a:txBody>
                  <a:tcPr/>
                </a:tc>
              </a:tr>
              <a:tr h="360040">
                <a:tc>
                  <a:txBody>
                    <a:bodyPr/>
                    <a:lstStyle/>
                    <a:p>
                      <a:r>
                        <a:rPr lang="es-MX" sz="1400" dirty="0" smtClean="0"/>
                        <a:t>Participativa</a:t>
                      </a:r>
                      <a:endParaRPr lang="es-MX" sz="1400" dirty="0"/>
                    </a:p>
                  </a:txBody>
                  <a:tcPr/>
                </a:tc>
                <a:tc>
                  <a:txBody>
                    <a:bodyPr/>
                    <a:lstStyle/>
                    <a:p>
                      <a:pPr algn="just"/>
                      <a:r>
                        <a:rPr lang="es-MX" sz="1400" dirty="0" smtClean="0"/>
                        <a:t>Es un estudio que surge a partir de un problema que se origina en la misma comunidad, en la búsqueda de la solución se mejore el nivel de vida de las personas involucradas.</a:t>
                      </a:r>
                      <a:r>
                        <a:rPr lang="es-MX" sz="1400" baseline="0" dirty="0" smtClean="0"/>
                        <a:t> Por lo tanto, al información se obtiene de la comunidad.</a:t>
                      </a:r>
                      <a:endParaRPr lang="es-MX" sz="1400" dirty="0"/>
                    </a:p>
                  </a:txBody>
                  <a:tcPr/>
                </a:tc>
              </a:tr>
              <a:tr h="370840">
                <a:tc>
                  <a:txBody>
                    <a:bodyPr/>
                    <a:lstStyle/>
                    <a:p>
                      <a:r>
                        <a:rPr lang="es-MX" sz="1400" dirty="0" smtClean="0"/>
                        <a:t>Etnográfica</a:t>
                      </a:r>
                      <a:endParaRPr lang="es-MX" sz="1400" dirty="0"/>
                    </a:p>
                  </a:txBody>
                  <a:tcPr/>
                </a:tc>
                <a:tc>
                  <a:txBody>
                    <a:bodyPr/>
                    <a:lstStyle/>
                    <a:p>
                      <a:r>
                        <a:rPr lang="es-MX" sz="1400" dirty="0" smtClean="0"/>
                        <a:t>Es una investigación en la cual el investigador se inserta, camuflado en una comunidad, grupo o institución, con el objeto de observar, con una pauta previamente elaborada</a:t>
                      </a:r>
                      <a:endParaRPr lang="es-MX" sz="1400" dirty="0"/>
                    </a:p>
                  </a:txBody>
                  <a:tcPr/>
                </a:tc>
              </a:tr>
            </a:tbl>
          </a:graphicData>
        </a:graphic>
      </p:graphicFrame>
      <p:pic>
        <p:nvPicPr>
          <p:cNvPr id="5" name="Picture 6"/>
          <p:cNvPicPr>
            <a:picLocks noChangeAspect="1" noChangeArrowheads="1"/>
          </p:cNvPicPr>
          <p:nvPr/>
        </p:nvPicPr>
        <p:blipFill>
          <a:blip r:embed="rId2"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7 Tabla"/>
          <p:cNvGraphicFramePr>
            <a:graphicFrameLocks noGrp="1"/>
          </p:cNvGraphicFramePr>
          <p:nvPr/>
        </p:nvGraphicFramePr>
        <p:xfrm>
          <a:off x="539552" y="4475440"/>
          <a:ext cx="8424936" cy="1833880"/>
        </p:xfrm>
        <a:graphic>
          <a:graphicData uri="http://schemas.openxmlformats.org/drawingml/2006/table">
            <a:tbl>
              <a:tblPr firstRow="1" bandRow="1">
                <a:tableStyleId>{69C7853C-536D-4A76-A0AE-DD22124D55A5}</a:tableStyleId>
              </a:tblPr>
              <a:tblGrid>
                <a:gridCol w="1224136"/>
                <a:gridCol w="7200800"/>
              </a:tblGrid>
              <a:tr h="370840">
                <a:tc gridSpan="2">
                  <a:txBody>
                    <a:bodyPr/>
                    <a:lstStyle/>
                    <a:p>
                      <a:r>
                        <a:rPr lang="es-MX" sz="1600" b="1" dirty="0" smtClean="0">
                          <a:solidFill>
                            <a:schemeClr val="tx1"/>
                          </a:solidFill>
                        </a:rPr>
                        <a:t>2. Por </a:t>
                      </a:r>
                      <a:r>
                        <a:rPr lang="es-MX" sz="1600" b="1" dirty="0" smtClean="0">
                          <a:solidFill>
                            <a:schemeClr val="tx1"/>
                          </a:solidFill>
                        </a:rPr>
                        <a:t>su finalidad y grado de </a:t>
                      </a:r>
                      <a:r>
                        <a:rPr lang="es-MX" sz="1600" b="1" dirty="0" smtClean="0">
                          <a:solidFill>
                            <a:schemeClr val="tx1"/>
                          </a:solidFill>
                        </a:rPr>
                        <a:t>abstracción:</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Básica</a:t>
                      </a:r>
                      <a:endParaRPr lang="es-MX" sz="1400" dirty="0"/>
                    </a:p>
                  </a:txBody>
                  <a:tcPr/>
                </a:tc>
                <a:tc>
                  <a:txBody>
                    <a:bodyPr/>
                    <a:lstStyle/>
                    <a:p>
                      <a:pPr algn="just"/>
                      <a:r>
                        <a:rPr lang="es-MX" sz="1400" dirty="0" smtClean="0"/>
                        <a:t>Esta investigación busca aumentar la teoría, por lo tanto se relaciona con nuevos conocimientos, de este modo no se ocupa de las aplicaciones prácticas que puedan hacer referencias los análisis teóricos</a:t>
                      </a:r>
                      <a:endParaRPr lang="es-MX" sz="1400" dirty="0"/>
                    </a:p>
                  </a:txBody>
                  <a:tcPr/>
                </a:tc>
              </a:tr>
              <a:tr h="370840">
                <a:tc>
                  <a:txBody>
                    <a:bodyPr/>
                    <a:lstStyle/>
                    <a:p>
                      <a:r>
                        <a:rPr lang="es-MX" sz="1400" dirty="0" smtClean="0"/>
                        <a:t>Aplicada</a:t>
                      </a:r>
                      <a:endParaRPr lang="es-MX" sz="1400" dirty="0"/>
                    </a:p>
                  </a:txBody>
                  <a:tcPr/>
                </a:tc>
                <a:tc>
                  <a:txBody>
                    <a:bodyPr/>
                    <a:lstStyle/>
                    <a:p>
                      <a:pPr algn="just"/>
                      <a:r>
                        <a:rPr lang="es-MX" sz="1400" dirty="0" smtClean="0"/>
                        <a:t>Su principal objetivo se basa en resolver problemas prácticos, con un margen de generalización limitado. De este modo genera pocos aportes al conocimiento científico desde un punto de vista teórico</a:t>
                      </a:r>
                      <a:endParaRPr lang="es-MX" sz="1400"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graphicFrame>
        <p:nvGraphicFramePr>
          <p:cNvPr id="4" name="3 Tabla"/>
          <p:cNvGraphicFramePr>
            <a:graphicFrameLocks noGrp="1"/>
          </p:cNvGraphicFramePr>
          <p:nvPr/>
        </p:nvGraphicFramePr>
        <p:xfrm>
          <a:off x="539552" y="1196752"/>
          <a:ext cx="8352928" cy="4028440"/>
        </p:xfrm>
        <a:graphic>
          <a:graphicData uri="http://schemas.openxmlformats.org/drawingml/2006/table">
            <a:tbl>
              <a:tblPr firstRow="1" bandRow="1">
                <a:tableStyleId>{69C7853C-536D-4A76-A0AE-DD22124D55A5}</a:tableStyleId>
              </a:tblPr>
              <a:tblGrid>
                <a:gridCol w="1417015"/>
                <a:gridCol w="6935913"/>
              </a:tblGrid>
              <a:tr h="370840">
                <a:tc gridSpan="2">
                  <a:txBody>
                    <a:bodyPr/>
                    <a:lstStyle/>
                    <a:p>
                      <a:r>
                        <a:rPr lang="es-MX" sz="1600" b="1" dirty="0" smtClean="0">
                          <a:solidFill>
                            <a:schemeClr val="tx1"/>
                          </a:solidFill>
                        </a:rPr>
                        <a:t>3. Por </a:t>
                      </a:r>
                      <a:r>
                        <a:rPr lang="es-MX" sz="1600" b="1" baseline="0" dirty="0" smtClean="0">
                          <a:solidFill>
                            <a:schemeClr val="tx1"/>
                          </a:solidFill>
                        </a:rPr>
                        <a:t> su nivel de análisis y naturaleza de los objetivos:</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Estudio</a:t>
                      </a:r>
                      <a:r>
                        <a:rPr lang="es-MX" sz="1400" baseline="0" dirty="0" smtClean="0"/>
                        <a:t> </a:t>
                      </a:r>
                      <a:r>
                        <a:rPr lang="es-MX" sz="1400" dirty="0" smtClean="0"/>
                        <a:t>Formal</a:t>
                      </a:r>
                      <a:endParaRPr lang="es-MX" sz="1400" dirty="0"/>
                    </a:p>
                  </a:txBody>
                  <a:tcPr/>
                </a:tc>
                <a:tc>
                  <a:txBody>
                    <a:bodyPr/>
                    <a:lstStyle/>
                    <a:p>
                      <a:r>
                        <a:rPr lang="es-MX" sz="1400" dirty="0" smtClean="0"/>
                        <a:t>Método deductivo,</a:t>
                      </a:r>
                      <a:r>
                        <a:rPr lang="es-MX" sz="1400" baseline="0" dirty="0" smtClean="0"/>
                        <a:t> Método Inductivo, </a:t>
                      </a:r>
                      <a:r>
                        <a:rPr lang="es-MX" sz="1400" baseline="0" dirty="0" smtClean="0">
                          <a:solidFill>
                            <a:schemeClr val="accent2"/>
                          </a:solidFill>
                        </a:rPr>
                        <a:t>Método Hipotético Deductivo: </a:t>
                      </a:r>
                      <a:r>
                        <a:rPr lang="es-MX" sz="1400" dirty="0" smtClean="0"/>
                        <a:t>proceso de inducción que remite el problema a una teoría para formular una hipótesis, que a través de un razonamiento deductivo intenta validar la hipótesis empíricamente</a:t>
                      </a:r>
                      <a:endParaRPr lang="es-MX" sz="1400" dirty="0"/>
                    </a:p>
                  </a:txBody>
                  <a:tcPr/>
                </a:tc>
              </a:tr>
              <a:tr h="370840">
                <a:tc>
                  <a:txBody>
                    <a:bodyPr/>
                    <a:lstStyle/>
                    <a:p>
                      <a:r>
                        <a:rPr lang="es-MX" sz="1400" dirty="0" smtClean="0"/>
                        <a:t>Exploratoria</a:t>
                      </a:r>
                      <a:endParaRPr lang="es-MX" sz="1400" dirty="0"/>
                    </a:p>
                  </a:txBody>
                  <a:tcPr/>
                </a:tc>
                <a:tc>
                  <a:txBody>
                    <a:bodyPr/>
                    <a:lstStyle/>
                    <a:p>
                      <a:r>
                        <a:rPr lang="es-MX" sz="1400" dirty="0" smtClean="0"/>
                        <a:t>Primer acercamiento científico a un problema. Se utiliza cuando éste aún no ha sido abordado o no ha sido suficientemente estudiado y las condiciones existentes no son aún determinantes</a:t>
                      </a:r>
                      <a:endParaRPr lang="es-MX" sz="1400" dirty="0"/>
                    </a:p>
                  </a:txBody>
                  <a:tcPr/>
                </a:tc>
              </a:tr>
              <a:tr h="370840">
                <a:tc>
                  <a:txBody>
                    <a:bodyPr/>
                    <a:lstStyle/>
                    <a:p>
                      <a:r>
                        <a:rPr lang="es-MX" sz="1400" dirty="0" smtClean="0"/>
                        <a:t>Descriptiva</a:t>
                      </a:r>
                      <a:endParaRPr lang="es-MX" sz="1400" dirty="0"/>
                    </a:p>
                  </a:txBody>
                  <a:tcPr/>
                </a:tc>
                <a:tc>
                  <a:txBody>
                    <a:bodyPr/>
                    <a:lstStyle/>
                    <a:p>
                      <a:pPr algn="just"/>
                      <a:r>
                        <a:rPr lang="es-MX" sz="1400" dirty="0" smtClean="0"/>
                        <a:t>Describen los hechos como son observados. </a:t>
                      </a:r>
                      <a:r>
                        <a:rPr lang="es-MX" sz="1400" baseline="0" dirty="0" smtClean="0"/>
                        <a:t>T</a:t>
                      </a:r>
                      <a:r>
                        <a:rPr lang="es-ES" sz="1400" dirty="0" smtClean="0"/>
                        <a:t>rata de conocer un fenómeno social sin importar las causas. </a:t>
                      </a:r>
                      <a:r>
                        <a:rPr lang="es-MX" sz="1400" dirty="0" smtClean="0"/>
                        <a:t>No hay manipulación de variables, estas se observan y se describen tal como se presentan en su ambiente natural. Su metodología es fundamentalmente descriptiva, aunque puede valerse de algunos elementos cuantitativos y cualitativos. No</a:t>
                      </a:r>
                      <a:r>
                        <a:rPr lang="es-MX" sz="1400" baseline="0" dirty="0" smtClean="0"/>
                        <a:t> intenta explicar las causas. </a:t>
                      </a:r>
                      <a:endParaRPr lang="es-MX" sz="1400" dirty="0"/>
                    </a:p>
                  </a:txBody>
                  <a:tcPr/>
                </a:tc>
              </a:tr>
              <a:tr h="370840">
                <a:tc>
                  <a:txBody>
                    <a:bodyPr/>
                    <a:lstStyle/>
                    <a:p>
                      <a:r>
                        <a:rPr lang="es-MX" sz="1400" dirty="0" err="1" smtClean="0"/>
                        <a:t>Correlacional</a:t>
                      </a:r>
                      <a:endParaRPr lang="es-MX" sz="1400" dirty="0"/>
                    </a:p>
                  </a:txBody>
                  <a:tcPr/>
                </a:tc>
                <a:tc>
                  <a:txBody>
                    <a:bodyPr/>
                    <a:lstStyle/>
                    <a:p>
                      <a:r>
                        <a:rPr lang="es-MX" sz="1400" dirty="0" smtClean="0"/>
                        <a:t>Es aquel tipo de estudio que persigue medir el grado de relación existente entre dos o más conceptos o variables. Tampoco trata de explicar las</a:t>
                      </a:r>
                      <a:r>
                        <a:rPr lang="es-MX" sz="1400" baseline="0" dirty="0" smtClean="0"/>
                        <a:t> </a:t>
                      </a:r>
                      <a:r>
                        <a:rPr lang="es-MX" sz="1400" dirty="0" smtClean="0"/>
                        <a:t>causas</a:t>
                      </a:r>
                      <a:endParaRPr lang="es-MX" sz="1400" dirty="0"/>
                    </a:p>
                  </a:txBody>
                  <a:tcPr/>
                </a:tc>
              </a:tr>
              <a:tr h="370840">
                <a:tc>
                  <a:txBody>
                    <a:bodyPr/>
                    <a:lstStyle/>
                    <a:p>
                      <a:r>
                        <a:rPr lang="es-MX" sz="1400" dirty="0" smtClean="0"/>
                        <a:t>Explicativa</a:t>
                      </a:r>
                      <a:endParaRPr lang="es-MX" sz="1400" dirty="0"/>
                    </a:p>
                  </a:txBody>
                  <a:tcPr/>
                </a:tc>
                <a:tc>
                  <a:txBody>
                    <a:bodyPr/>
                    <a:lstStyle/>
                    <a:p>
                      <a:r>
                        <a:rPr lang="es-MX" sz="1400" dirty="0" smtClean="0"/>
                        <a:t>Este tipo de estudio busca el por qué de los hechos, estableciendo relaciones de causa- efecto.</a:t>
                      </a:r>
                      <a:r>
                        <a:rPr lang="es-MX" sz="1400" baseline="0" dirty="0" smtClean="0"/>
                        <a:t> </a:t>
                      </a:r>
                      <a:r>
                        <a:rPr lang="es-ES" sz="1400" baseline="0" dirty="0" smtClean="0"/>
                        <a:t>P</a:t>
                      </a:r>
                      <a:r>
                        <a:rPr lang="es-ES" sz="1400" dirty="0" smtClean="0"/>
                        <a:t>retende conocer el fenómeno social y sus causas</a:t>
                      </a:r>
                      <a:endParaRPr lang="es-MX" sz="1400" dirty="0"/>
                    </a:p>
                  </a:txBody>
                  <a:tcPr/>
                </a:tc>
              </a:tr>
            </a:tbl>
          </a:graphicData>
        </a:graphic>
      </p:graphicFrame>
      <p:pic>
        <p:nvPicPr>
          <p:cNvPr id="5" name="Picture 6"/>
          <p:cNvPicPr>
            <a:picLocks noChangeAspect="1" noChangeArrowheads="1"/>
          </p:cNvPicPr>
          <p:nvPr/>
        </p:nvPicPr>
        <p:blipFill>
          <a:blip r:embed="rId2"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graphicFrame>
        <p:nvGraphicFramePr>
          <p:cNvPr id="4" name="3 Tabla"/>
          <p:cNvGraphicFramePr>
            <a:graphicFrameLocks noGrp="1"/>
          </p:cNvGraphicFramePr>
          <p:nvPr/>
        </p:nvGraphicFramePr>
        <p:xfrm>
          <a:off x="467544" y="1558672"/>
          <a:ext cx="8352928" cy="1798320"/>
        </p:xfrm>
        <a:graphic>
          <a:graphicData uri="http://schemas.openxmlformats.org/drawingml/2006/table">
            <a:tbl>
              <a:tblPr firstRow="1" bandRow="1">
                <a:tableStyleId>{69C7853C-536D-4A76-A0AE-DD22124D55A5}</a:tableStyleId>
              </a:tblPr>
              <a:tblGrid>
                <a:gridCol w="1872208"/>
                <a:gridCol w="6480720"/>
              </a:tblGrid>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600" b="1" dirty="0" smtClean="0">
                          <a:solidFill>
                            <a:schemeClr val="tx1"/>
                          </a:solidFill>
                        </a:rPr>
                        <a:t>4. Según medición</a:t>
                      </a:r>
                      <a:r>
                        <a:rPr lang="es-MX" sz="1600" b="1" baseline="0" dirty="0" smtClean="0">
                          <a:solidFill>
                            <a:schemeClr val="tx1"/>
                          </a:solidFill>
                        </a:rPr>
                        <a:t> y n</a:t>
                      </a:r>
                      <a:r>
                        <a:rPr lang="es-MX" sz="1600" b="1" dirty="0" smtClean="0">
                          <a:solidFill>
                            <a:schemeClr val="tx1"/>
                          </a:solidFill>
                        </a:rPr>
                        <a:t>aturaleza</a:t>
                      </a:r>
                      <a:r>
                        <a:rPr lang="es-MX" sz="1600" b="1" baseline="0" dirty="0" smtClean="0">
                          <a:solidFill>
                            <a:schemeClr val="tx1"/>
                          </a:solidFill>
                        </a:rPr>
                        <a:t> de los datos</a:t>
                      </a:r>
                      <a:endParaRPr lang="es-MX" sz="1600" b="1" dirty="0" smtClean="0">
                        <a:solidFill>
                          <a:schemeClr val="tx1"/>
                        </a:solidFill>
                      </a:endParaRPr>
                    </a:p>
                    <a:p>
                      <a:endParaRPr lang="es-MX" sz="1400" dirty="0"/>
                    </a:p>
                  </a:txBody>
                  <a:tcPr/>
                </a:tc>
                <a:tc hMerge="1">
                  <a:txBody>
                    <a:bodyPr/>
                    <a:lstStyle/>
                    <a:p>
                      <a:endParaRPr lang="es-MX"/>
                    </a:p>
                  </a:txBody>
                  <a:tcPr/>
                </a:tc>
              </a:tr>
              <a:tr h="370840">
                <a:tc>
                  <a:txBody>
                    <a:bodyPr/>
                    <a:lstStyle/>
                    <a:p>
                      <a:r>
                        <a:rPr lang="es-MX" sz="1400" dirty="0" smtClean="0"/>
                        <a:t>Cualitativa</a:t>
                      </a:r>
                      <a:r>
                        <a:rPr lang="es-MX" sz="1400" baseline="0" dirty="0" smtClean="0"/>
                        <a:t> </a:t>
                      </a:r>
                      <a:endParaRPr lang="es-MX" sz="1400" dirty="0"/>
                    </a:p>
                  </a:txBody>
                  <a:tcPr/>
                </a:tc>
                <a:tc>
                  <a:txBody>
                    <a:bodyPr/>
                    <a:lstStyle/>
                    <a:p>
                      <a:pPr algn="just"/>
                      <a:r>
                        <a:rPr lang="es-MX" sz="1400" dirty="0" smtClean="0"/>
                        <a:t>Es aquella que persigue describir sucesos complejos en su medio natural, con información preferentemente cualitativa. Se suelen emplear en los estudios de las Ciencias Sociales. </a:t>
                      </a:r>
                      <a:endParaRPr lang="es-MX" sz="1400" dirty="0"/>
                    </a:p>
                  </a:txBody>
                  <a:tcPr/>
                </a:tc>
              </a:tr>
              <a:tr h="370840">
                <a:tc>
                  <a:txBody>
                    <a:bodyPr/>
                    <a:lstStyle/>
                    <a:p>
                      <a:r>
                        <a:rPr lang="es-MX" sz="1400" dirty="0" smtClean="0"/>
                        <a:t>Cuantitativa</a:t>
                      </a:r>
                      <a:endParaRPr lang="es-MX" sz="1400" dirty="0"/>
                    </a:p>
                  </a:txBody>
                  <a:tcPr/>
                </a:tc>
                <a:tc>
                  <a:txBody>
                    <a:bodyPr/>
                    <a:lstStyle/>
                    <a:p>
                      <a:r>
                        <a:rPr lang="es-ES" sz="1400" dirty="0" smtClean="0"/>
                        <a:t>Se trata de fenómenos susceptibles cuantificación, haciendo un uso generalizado del análisis estadístico y de los datos objetivos y numéricos</a:t>
                      </a:r>
                      <a:endParaRPr lang="es-MX" sz="1400" dirty="0"/>
                    </a:p>
                  </a:txBody>
                  <a:tcPr/>
                </a:tc>
              </a:tr>
            </a:tbl>
          </a:graphicData>
        </a:graphic>
      </p:graphicFrame>
      <p:pic>
        <p:nvPicPr>
          <p:cNvPr id="5" name="Picture 6"/>
          <p:cNvPicPr>
            <a:picLocks noChangeAspect="1" noChangeArrowheads="1"/>
          </p:cNvPicPr>
          <p:nvPr/>
        </p:nvPicPr>
        <p:blipFill>
          <a:blip r:embed="rId2"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pic>
        <p:nvPicPr>
          <p:cNvPr id="5" name="Picture 6"/>
          <p:cNvPicPr>
            <a:picLocks noChangeAspect="1" noChangeArrowheads="1"/>
          </p:cNvPicPr>
          <p:nvPr/>
        </p:nvPicPr>
        <p:blipFill>
          <a:blip r:embed="rId2"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7 Tabla"/>
          <p:cNvGraphicFramePr>
            <a:graphicFrameLocks noGrp="1"/>
          </p:cNvGraphicFramePr>
          <p:nvPr/>
        </p:nvGraphicFramePr>
        <p:xfrm>
          <a:off x="323528" y="1124744"/>
          <a:ext cx="8352928" cy="5278120"/>
        </p:xfrm>
        <a:graphic>
          <a:graphicData uri="http://schemas.openxmlformats.org/drawingml/2006/table">
            <a:tbl>
              <a:tblPr firstRow="1" bandRow="1">
                <a:tableStyleId>{69C7853C-536D-4A76-A0AE-DD22124D55A5}</a:tableStyleId>
              </a:tblPr>
              <a:tblGrid>
                <a:gridCol w="1282542"/>
                <a:gridCol w="7070386"/>
              </a:tblGrid>
              <a:tr h="370840">
                <a:tc gridSpan="2">
                  <a:txBody>
                    <a:bodyPr/>
                    <a:lstStyle/>
                    <a:p>
                      <a:r>
                        <a:rPr lang="es-MX" sz="1600" b="1" dirty="0" smtClean="0">
                          <a:solidFill>
                            <a:schemeClr val="tx1"/>
                          </a:solidFill>
                        </a:rPr>
                        <a:t>5. Según el método,</a:t>
                      </a:r>
                      <a:r>
                        <a:rPr lang="es-MX" sz="1600" b="1" baseline="0" dirty="0" smtClean="0">
                          <a:solidFill>
                            <a:schemeClr val="tx1"/>
                          </a:solidFill>
                        </a:rPr>
                        <a:t> manipulación </a:t>
                      </a:r>
                      <a:r>
                        <a:rPr lang="es-MX" sz="1600" b="1" baseline="0" dirty="0" smtClean="0">
                          <a:solidFill>
                            <a:schemeClr val="tx1"/>
                          </a:solidFill>
                        </a:rPr>
                        <a:t>de  variables</a:t>
                      </a:r>
                      <a:endParaRPr lang="es-MX" sz="1600" b="1" dirty="0">
                        <a:solidFill>
                          <a:schemeClr val="tx1"/>
                        </a:solidFill>
                      </a:endParaRPr>
                    </a:p>
                  </a:txBody>
                  <a:tcPr/>
                </a:tc>
                <a:tc hMerge="1">
                  <a:txBody>
                    <a:bodyPr/>
                    <a:lstStyle/>
                    <a:p>
                      <a:endParaRPr lang="es-MX" b="1" dirty="0">
                        <a:solidFill>
                          <a:schemeClr val="tx1"/>
                        </a:solidFill>
                      </a:endParaRPr>
                    </a:p>
                  </a:txBody>
                  <a:tcPr/>
                </a:tc>
              </a:tr>
              <a:tr h="370840">
                <a:tc>
                  <a:txBody>
                    <a:bodyPr/>
                    <a:lstStyle/>
                    <a:p>
                      <a:r>
                        <a:rPr lang="es-MX" sz="1400" dirty="0" smtClean="0"/>
                        <a:t>Experimental</a:t>
                      </a:r>
                      <a:endParaRPr lang="es-MX" sz="14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400" dirty="0" smtClean="0"/>
                        <a:t>Se</a:t>
                      </a:r>
                      <a:r>
                        <a:rPr lang="es-MX" sz="1400" baseline="0" dirty="0" smtClean="0"/>
                        <a:t> basa en experimentos</a:t>
                      </a:r>
                      <a:r>
                        <a:rPr lang="es-MX" sz="1400" dirty="0" smtClean="0"/>
                        <a:t>.</a:t>
                      </a:r>
                      <a:r>
                        <a:rPr lang="es-MX" sz="1400" baseline="0" dirty="0" smtClean="0"/>
                        <a:t> </a:t>
                      </a:r>
                      <a:r>
                        <a:rPr lang="es-MX" sz="1400" dirty="0" smtClean="0"/>
                        <a:t>Esta investigación se presenta mediante la manipulación de una variable no comprobada, en condiciones rigurosamente controladas, con el fin de escribir de qué modo y por qué causa se produce una situación o acontecimiento particular. Requiere asignación aleatoria de individuos o grupos al tratamiento y a un grupo de control.</a:t>
                      </a:r>
                      <a:endParaRPr lang="en-US" sz="1400" dirty="0" smtClean="0"/>
                    </a:p>
                  </a:txBody>
                  <a:tcPr/>
                </a:tc>
              </a:tr>
              <a:tr h="370840">
                <a:tc>
                  <a:txBody>
                    <a:bodyPr/>
                    <a:lstStyle/>
                    <a:p>
                      <a:r>
                        <a:rPr lang="es-MX" sz="1400" dirty="0" smtClean="0"/>
                        <a:t>Cuasi-experimental</a:t>
                      </a:r>
                      <a:endParaRPr lang="es-MX" sz="1400" dirty="0"/>
                    </a:p>
                  </a:txBody>
                  <a:tcPr/>
                </a:tc>
                <a:tc>
                  <a:txBody>
                    <a:bodyPr/>
                    <a:lstStyle/>
                    <a:p>
                      <a:pPr algn="just"/>
                      <a:r>
                        <a:rPr lang="es-MX" sz="1400" kern="1200" baseline="0" dirty="0" smtClean="0">
                          <a:solidFill>
                            <a:schemeClr val="dk1"/>
                          </a:solidFill>
                          <a:latin typeface="+mn-lt"/>
                          <a:ea typeface="+mn-ea"/>
                          <a:cs typeface="+mn-cs"/>
                        </a:rPr>
                        <a:t>Campbell y Stanley, 1973. “Son aquellas situaciones sociales en que el investigador no puede presentar los valores de la Variable Independiente a voluntad ni puede crear los grupos experimentales por </a:t>
                      </a:r>
                      <a:r>
                        <a:rPr lang="es-MX" sz="1400" kern="1200" baseline="0" dirty="0" err="1" smtClean="0">
                          <a:solidFill>
                            <a:schemeClr val="dk1"/>
                          </a:solidFill>
                          <a:latin typeface="+mn-lt"/>
                          <a:ea typeface="+mn-ea"/>
                          <a:cs typeface="+mn-cs"/>
                        </a:rPr>
                        <a:t>aleatorización</a:t>
                      </a:r>
                      <a:r>
                        <a:rPr lang="es-MX" sz="1400" kern="1200" baseline="0" dirty="0" smtClean="0">
                          <a:solidFill>
                            <a:schemeClr val="dk1"/>
                          </a:solidFill>
                          <a:latin typeface="+mn-lt"/>
                          <a:ea typeface="+mn-ea"/>
                          <a:cs typeface="+mn-cs"/>
                        </a:rPr>
                        <a:t> pero sí puede, en cambio, introducir algo similar al diseño experimental en su programación de procedimientos para la recogida de datos</a:t>
                      </a:r>
                      <a:r>
                        <a:rPr lang="es-MX" sz="1800" kern="1200" baseline="0" dirty="0" smtClean="0">
                          <a:solidFill>
                            <a:schemeClr val="dk1"/>
                          </a:solidFill>
                          <a:latin typeface="+mn-lt"/>
                          <a:ea typeface="+mn-ea"/>
                          <a:cs typeface="+mn-cs"/>
                        </a:rPr>
                        <a:t>”</a:t>
                      </a:r>
                      <a:r>
                        <a:rPr lang="en-US" sz="1400" dirty="0" err="1" smtClean="0"/>
                        <a:t>Trata</a:t>
                      </a:r>
                      <a:r>
                        <a:rPr lang="en-US" sz="1400" dirty="0" smtClean="0"/>
                        <a:t> </a:t>
                      </a:r>
                      <a:r>
                        <a:rPr lang="en-US" sz="1400" dirty="0" smtClean="0"/>
                        <a:t>de </a:t>
                      </a:r>
                      <a:r>
                        <a:rPr lang="en-US" sz="1400" dirty="0" err="1" smtClean="0"/>
                        <a:t>aproximar</a:t>
                      </a:r>
                      <a:r>
                        <a:rPr lang="en-US" sz="1400" dirty="0" smtClean="0"/>
                        <a:t> la </a:t>
                      </a:r>
                      <a:r>
                        <a:rPr lang="en-US" sz="1400" dirty="0" err="1" smtClean="0"/>
                        <a:t>lógica</a:t>
                      </a:r>
                      <a:r>
                        <a:rPr lang="en-US" sz="1400" dirty="0" smtClean="0"/>
                        <a:t> del </a:t>
                      </a:r>
                      <a:r>
                        <a:rPr lang="en-US" sz="1400" dirty="0" err="1" smtClean="0"/>
                        <a:t>experimento</a:t>
                      </a:r>
                      <a:r>
                        <a:rPr lang="en-US" sz="1400" dirty="0" smtClean="0"/>
                        <a:t> </a:t>
                      </a:r>
                      <a:r>
                        <a:rPr lang="en-US" sz="1400" dirty="0" smtClean="0"/>
                        <a:t> </a:t>
                      </a:r>
                      <a:r>
                        <a:rPr lang="en-US" sz="1400" dirty="0" err="1" smtClean="0"/>
                        <a:t>cuando</a:t>
                      </a:r>
                      <a:r>
                        <a:rPr lang="en-US" sz="1400" dirty="0" smtClean="0"/>
                        <a:t> </a:t>
                      </a:r>
                      <a:r>
                        <a:rPr lang="en-US" sz="1400" dirty="0" smtClean="0"/>
                        <a:t>no se </a:t>
                      </a:r>
                      <a:r>
                        <a:rPr lang="en-US" sz="1400" dirty="0" err="1" smtClean="0"/>
                        <a:t>puede</a:t>
                      </a:r>
                      <a:r>
                        <a:rPr lang="en-US" sz="1400" dirty="0" smtClean="0"/>
                        <a:t> </a:t>
                      </a:r>
                      <a:r>
                        <a:rPr lang="en-US" sz="1400" dirty="0" err="1" smtClean="0"/>
                        <a:t>hacer</a:t>
                      </a:r>
                      <a:r>
                        <a:rPr lang="en-US" sz="1400" dirty="0" smtClean="0"/>
                        <a:t> </a:t>
                      </a:r>
                      <a:r>
                        <a:rPr lang="en-US" sz="1400" dirty="0" err="1" smtClean="0"/>
                        <a:t>una</a:t>
                      </a:r>
                      <a:r>
                        <a:rPr lang="en-US" sz="1400" dirty="0" smtClean="0"/>
                        <a:t> </a:t>
                      </a:r>
                      <a:r>
                        <a:rPr lang="en-US" sz="1400" dirty="0" err="1" smtClean="0"/>
                        <a:t>asignación</a:t>
                      </a:r>
                      <a:r>
                        <a:rPr lang="en-US" sz="1400" dirty="0" smtClean="0"/>
                        <a:t> </a:t>
                      </a:r>
                      <a:r>
                        <a:rPr lang="en-US" sz="1400" dirty="0" err="1" smtClean="0"/>
                        <a:t>aleatoria</a:t>
                      </a:r>
                      <a:r>
                        <a:rPr lang="en-US" sz="1400" dirty="0" smtClean="0"/>
                        <a:t>. </a:t>
                      </a:r>
                      <a:r>
                        <a:rPr lang="es-MX" sz="1400" dirty="0" smtClean="0"/>
                        <a:t>Compara </a:t>
                      </a:r>
                      <a:r>
                        <a:rPr lang="es-MX" sz="1400" dirty="0" smtClean="0"/>
                        <a:t>grupos naturales o emparejados, o grupos similares en variables observables</a:t>
                      </a:r>
                    </a:p>
                  </a:txBody>
                  <a:tcPr/>
                </a:tc>
              </a:tr>
              <a:tr h="370840">
                <a:tc>
                  <a:txBody>
                    <a:bodyPr/>
                    <a:lstStyle/>
                    <a:p>
                      <a:r>
                        <a:rPr lang="es-MX" sz="1400" dirty="0" smtClean="0"/>
                        <a:t>No experimental</a:t>
                      </a:r>
                      <a:endParaRPr lang="es-MX" sz="1400" dirty="0"/>
                    </a:p>
                  </a:txBody>
                  <a:tcPr/>
                </a:tc>
                <a:tc>
                  <a:txBody>
                    <a:bodyPr/>
                    <a:lstStyle/>
                    <a:p>
                      <a:r>
                        <a:rPr lang="es-MX" sz="1400" dirty="0" smtClean="0"/>
                        <a:t>Transversal. Es el diseño de investigación que recolecta datos a través del tiempo en puntos o períodos especificados, para hacer inferencias respecto al cambio, sus determinantes y consecuencias. </a:t>
                      </a:r>
                      <a:r>
                        <a:rPr lang="es-MX" sz="1400" dirty="0" smtClean="0"/>
                        <a:t>Se realiza en un lapso de tiempo corto. Es como tomar una instantánea de un evento.</a:t>
                      </a:r>
                      <a:br>
                        <a:rPr lang="es-MX" sz="1400" dirty="0" smtClean="0"/>
                      </a:br>
                      <a:r>
                        <a:rPr lang="es-MX" sz="1400" dirty="0" smtClean="0"/>
                        <a:t>Longitudinal</a:t>
                      </a:r>
                      <a:r>
                        <a:rPr lang="es-MX" sz="1400" baseline="0" dirty="0" smtClean="0"/>
                        <a:t>. </a:t>
                      </a:r>
                      <a:r>
                        <a:rPr lang="es-MX" sz="1400" dirty="0" smtClean="0"/>
                        <a:t>Es el diseño de investigación que recolecta datos de un solo momento y en un tiempo único. El propósito de este método es describir variables y analizar su incidencia e interrelación en un momento </a:t>
                      </a:r>
                      <a:r>
                        <a:rPr lang="es-MX" sz="1400" dirty="0" smtClean="0"/>
                        <a:t>dado. </a:t>
                      </a:r>
                      <a:r>
                        <a:rPr lang="es-MX" sz="1400" dirty="0" smtClean="0"/>
                        <a:t>El estudio se hace en un tiempo prolongado viendo la evolución del evento bajo estudio. </a:t>
                      </a:r>
                      <a:endParaRPr lang="es-MX" sz="1400" dirty="0"/>
                    </a:p>
                  </a:txBody>
                  <a:tcPr/>
                </a:tc>
              </a:tr>
              <a:tr h="370840">
                <a:tc>
                  <a:txBody>
                    <a:bodyPr/>
                    <a:lstStyle/>
                    <a:p>
                      <a:r>
                        <a:rPr lang="es-MX" sz="1400" b="0" dirty="0" smtClean="0"/>
                        <a:t>“Ex post facto</a:t>
                      </a:r>
                      <a:r>
                        <a:rPr lang="es-MX" sz="1400" b="0" dirty="0" smtClean="0"/>
                        <a:t>”</a:t>
                      </a:r>
                      <a:endParaRPr lang="es-MX" sz="1400" b="0" dirty="0"/>
                    </a:p>
                  </a:txBody>
                  <a:tcPr/>
                </a:tc>
                <a:tc>
                  <a:txBody>
                    <a:bodyPr/>
                    <a:lstStyle/>
                    <a:p>
                      <a:r>
                        <a:rPr lang="es-MX" sz="1400" dirty="0" smtClean="0"/>
                        <a:t>No se controlan las variables independientes, dado que el estudio se basa en analizar eventos ya ocurridos de manera natural. Como el evento ya ha ocurrido los métodos de análisis pueden ser descriptivos .</a:t>
                      </a:r>
                      <a:endParaRPr lang="es-MX" sz="14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pic>
        <p:nvPicPr>
          <p:cNvPr id="5" name="Picture 6"/>
          <p:cNvPicPr>
            <a:picLocks noChangeAspect="1" noChangeArrowheads="1"/>
          </p:cNvPicPr>
          <p:nvPr/>
        </p:nvPicPr>
        <p:blipFill>
          <a:blip r:embed="rId3"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7 Tabla"/>
          <p:cNvGraphicFramePr>
            <a:graphicFrameLocks noGrp="1"/>
          </p:cNvGraphicFramePr>
          <p:nvPr/>
        </p:nvGraphicFramePr>
        <p:xfrm>
          <a:off x="467544" y="1484784"/>
          <a:ext cx="8424936" cy="1620520"/>
        </p:xfrm>
        <a:graphic>
          <a:graphicData uri="http://schemas.openxmlformats.org/drawingml/2006/table">
            <a:tbl>
              <a:tblPr firstRow="1" bandRow="1">
                <a:tableStyleId>{69C7853C-536D-4A76-A0AE-DD22124D55A5}</a:tableStyleId>
              </a:tblPr>
              <a:tblGrid>
                <a:gridCol w="1224136"/>
                <a:gridCol w="7200800"/>
              </a:tblGrid>
              <a:tr h="370840">
                <a:tc gridSpan="2">
                  <a:txBody>
                    <a:bodyPr/>
                    <a:lstStyle/>
                    <a:p>
                      <a:r>
                        <a:rPr lang="es-MX" sz="1600" b="1" dirty="0" smtClean="0">
                          <a:solidFill>
                            <a:schemeClr val="tx1"/>
                          </a:solidFill>
                        </a:rPr>
                        <a:t>2. Por </a:t>
                      </a:r>
                      <a:r>
                        <a:rPr lang="es-MX" sz="1600" b="1" dirty="0" smtClean="0">
                          <a:solidFill>
                            <a:schemeClr val="tx1"/>
                          </a:solidFill>
                        </a:rPr>
                        <a:t>su </a:t>
                      </a:r>
                      <a:r>
                        <a:rPr lang="es-MX" sz="1600" b="1" dirty="0" smtClean="0">
                          <a:solidFill>
                            <a:schemeClr val="tx1"/>
                          </a:solidFill>
                        </a:rPr>
                        <a:t>temporalidad</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Sincrónica</a:t>
                      </a:r>
                      <a:endParaRPr lang="es-MX"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Son aquellas que estudian fenómenos que se dan en un período corto. Buscan conocer cómo</a:t>
                      </a:r>
                      <a:r>
                        <a:rPr lang="es-MX" sz="1400" baseline="0" dirty="0" smtClean="0"/>
                        <a:t> es un fenómeno en un periodo de tiempo determinado</a:t>
                      </a:r>
                      <a:r>
                        <a:rPr lang="es-MX" sz="1400" dirty="0" smtClean="0"/>
                        <a:t/>
                      </a:r>
                      <a:br>
                        <a:rPr lang="es-MX" sz="1400" dirty="0" smtClean="0"/>
                      </a:br>
                      <a:endParaRPr lang="es-MX" sz="1400" dirty="0"/>
                    </a:p>
                  </a:txBody>
                  <a:tcPr/>
                </a:tc>
              </a:tr>
              <a:tr h="370840">
                <a:tc>
                  <a:txBody>
                    <a:bodyPr/>
                    <a:lstStyle/>
                    <a:p>
                      <a:r>
                        <a:rPr lang="es-MX" sz="1400" dirty="0" smtClean="0"/>
                        <a:t>Diacrónica</a:t>
                      </a:r>
                      <a:endParaRPr lang="es-MX" sz="1400" dirty="0"/>
                    </a:p>
                  </a:txBody>
                  <a:tcPr/>
                </a:tc>
                <a:tc>
                  <a:txBody>
                    <a:bodyPr/>
                    <a:lstStyle/>
                    <a:p>
                      <a:r>
                        <a:rPr lang="es-MX" sz="1400" dirty="0" smtClean="0"/>
                        <a:t>Son aquellas que estudian fenómenos en un período largo con el objeto de verificar los cambios que se pueden producir. Buscan la evolución de un fenómeno a lo largo del tiempo</a:t>
                      </a:r>
                      <a:endParaRPr lang="es-MX" sz="1400" dirty="0"/>
                    </a:p>
                  </a:txBody>
                  <a:tcPr/>
                </a:tc>
              </a:tr>
            </a:tbl>
          </a:graphicData>
        </a:graphic>
      </p:graphicFrame>
      <p:graphicFrame>
        <p:nvGraphicFramePr>
          <p:cNvPr id="9" name="8 Tabla"/>
          <p:cNvGraphicFramePr>
            <a:graphicFrameLocks noGrp="1"/>
          </p:cNvGraphicFramePr>
          <p:nvPr/>
        </p:nvGraphicFramePr>
        <p:xfrm>
          <a:off x="467544" y="3284984"/>
          <a:ext cx="8352928" cy="2992120"/>
        </p:xfrm>
        <a:graphic>
          <a:graphicData uri="http://schemas.openxmlformats.org/drawingml/2006/table">
            <a:tbl>
              <a:tblPr firstRow="1" bandRow="1">
                <a:tableStyleId>{69C7853C-536D-4A76-A0AE-DD22124D55A5}</a:tableStyleId>
              </a:tblPr>
              <a:tblGrid>
                <a:gridCol w="1368152"/>
                <a:gridCol w="6984776"/>
              </a:tblGrid>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600" b="1" dirty="0" smtClean="0">
                          <a:solidFill>
                            <a:schemeClr val="tx1"/>
                          </a:solidFill>
                        </a:rPr>
                        <a:t>Según la</a:t>
                      </a:r>
                      <a:r>
                        <a:rPr lang="es-MX" sz="1600" b="1" baseline="0" dirty="0" smtClean="0">
                          <a:solidFill>
                            <a:schemeClr val="tx1"/>
                          </a:solidFill>
                        </a:rPr>
                        <a:t> </a:t>
                      </a:r>
                      <a:r>
                        <a:rPr lang="es-MX" sz="1600" b="1" baseline="0" dirty="0" smtClean="0">
                          <a:solidFill>
                            <a:schemeClr val="tx1"/>
                          </a:solidFill>
                        </a:rPr>
                        <a:t>extensión/método/procedimiento</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Estudio de caso </a:t>
                      </a:r>
                      <a:endParaRPr lang="es-MX" sz="1400" dirty="0"/>
                    </a:p>
                  </a:txBody>
                  <a:tcPr/>
                </a:tc>
                <a:tc>
                  <a:txBody>
                    <a:bodyPr/>
                    <a:lstStyle/>
                    <a:p>
                      <a:r>
                        <a:rPr lang="es-ES" sz="1400" dirty="0" smtClean="0"/>
                        <a:t>Examen completo o intenso de una faceta, una cuestión o quizás los acontecimientos que tienen lugar en un marco geográfico a lo largo del tiempo</a:t>
                      </a:r>
                      <a:endParaRPr lang="es-MX" sz="1400" dirty="0"/>
                    </a:p>
                  </a:txBody>
                  <a:tcPr/>
                </a:tc>
              </a:tr>
              <a:tr h="370840">
                <a:tc>
                  <a:txBody>
                    <a:bodyPr/>
                    <a:lstStyle/>
                    <a:p>
                      <a:r>
                        <a:rPr lang="es-MX" sz="1400" dirty="0" smtClean="0"/>
                        <a:t>Muestreo</a:t>
                      </a:r>
                      <a:endParaRPr lang="es-MX"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Tiene</a:t>
                      </a:r>
                      <a:r>
                        <a:rPr lang="es-MX" sz="1400" baseline="0" dirty="0" smtClean="0"/>
                        <a:t> el propósito de establecer el procedimiento a través de los cuales sea posible hacer generalizaciones sobre la población a partir de un subconjunto de la misma . Depende de l fenómeno de estudio y del conocimiento que se obtenga  de los factores que inciden en su variación . </a:t>
                      </a:r>
                      <a:r>
                        <a:rPr lang="es-MX" sz="1400" dirty="0" smtClean="0"/>
                        <a:t>Se pueden</a:t>
                      </a:r>
                      <a:r>
                        <a:rPr lang="es-MX" sz="1400" baseline="0" dirty="0" smtClean="0"/>
                        <a:t> hacer generalizaciones a través de una</a:t>
                      </a:r>
                      <a:r>
                        <a:rPr lang="es-MX" sz="1400" dirty="0" smtClean="0"/>
                        <a:t> muestra ,</a:t>
                      </a:r>
                      <a:r>
                        <a:rPr lang="es-MX" sz="1400" baseline="0" dirty="0" smtClean="0"/>
                        <a:t> </a:t>
                      </a:r>
                      <a:r>
                        <a:rPr lang="es-MX" sz="1400" dirty="0" smtClean="0"/>
                        <a:t>la cual,</a:t>
                      </a:r>
                      <a:r>
                        <a:rPr lang="es-MX" sz="1400" baseline="0" dirty="0" smtClean="0"/>
                        <a:t> e</a:t>
                      </a:r>
                      <a:r>
                        <a:rPr lang="es-MX" sz="1400" dirty="0" smtClean="0"/>
                        <a:t>s un conjunto de unidades, una porción del total, que representa la conducta del universo en su conjunto. Una muestra, en un sentido amplio, no es más que eso, una parte del todo que se llama universo o población y que sirve para representarlo</a:t>
                      </a:r>
                    </a:p>
                  </a:txBody>
                  <a:tcPr/>
                </a:tc>
              </a:tr>
              <a:tr h="370840">
                <a:tc>
                  <a:txBody>
                    <a:bodyPr/>
                    <a:lstStyle/>
                    <a:p>
                      <a:r>
                        <a:rPr lang="es-MX" sz="1400" dirty="0" smtClean="0"/>
                        <a:t>Censo</a:t>
                      </a:r>
                      <a:endParaRPr lang="es-MX" sz="1400" dirty="0"/>
                    </a:p>
                  </a:txBody>
                  <a:tcPr/>
                </a:tc>
                <a:tc>
                  <a:txBody>
                    <a:bodyPr/>
                    <a:lstStyle/>
                    <a:p>
                      <a:r>
                        <a:rPr lang="es-ES" sz="1400" dirty="0" smtClean="0"/>
                        <a:t>El censo es una de las operaciones estadísticas que no trabaja sobre una muestra, sino sobre la población total.</a:t>
                      </a:r>
                      <a:endParaRPr lang="es-MX" sz="1400"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TotalTime>
  <Words>1758</Words>
  <Application>Microsoft Office PowerPoint</Application>
  <PresentationFormat>Presentación en pantalla (4:3)</PresentationFormat>
  <Paragraphs>133</Paragraphs>
  <Slides>14</Slides>
  <Notes>2</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Experimentos</vt:lpstr>
      <vt:lpstr>Diapositiva 12</vt:lpstr>
      <vt:lpstr>Diseño Cuasi-Experimental (1)</vt:lpstr>
      <vt:lpstr>Diseño Cuasi-Experimental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edhucac1</dc:creator>
  <cp:lastModifiedBy>edhucac1</cp:lastModifiedBy>
  <cp:revision>26</cp:revision>
  <dcterms:created xsi:type="dcterms:W3CDTF">2012-03-30T15:12:40Z</dcterms:created>
  <dcterms:modified xsi:type="dcterms:W3CDTF">2012-03-30T21:50:19Z</dcterms:modified>
</cp:coreProperties>
</file>